
<file path=[Content_Types].xml><?xml version="1.0" encoding="utf-8"?>
<Types xmlns="http://schemas.openxmlformats.org/package/2006/content-types">
  <Default Extension="emf" ContentType="image/x-emf"/>
  <Default Extension="jpg" ContentType="image/unknown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media/image8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1"/>
    <p:sldMasterId id="2147483670" r:id="rId2"/>
    <p:sldMasterId id="2147483662" r:id="rId3"/>
    <p:sldMasterId id="2147483665" r:id="rId4"/>
    <p:sldMasterId id="2147483663" r:id="rId5"/>
  </p:sldMasterIdLst>
  <p:notesMasterIdLst>
    <p:notesMasterId r:id="rId45"/>
  </p:notesMasterIdLst>
  <p:sldIdLst>
    <p:sldId id="257" r:id="rId6"/>
    <p:sldId id="264" r:id="rId7"/>
    <p:sldId id="273" r:id="rId8"/>
    <p:sldId id="425" r:id="rId9"/>
    <p:sldId id="373" r:id="rId10"/>
    <p:sldId id="426" r:id="rId11"/>
    <p:sldId id="427" r:id="rId12"/>
    <p:sldId id="428" r:id="rId13"/>
    <p:sldId id="429" r:id="rId14"/>
    <p:sldId id="430" r:id="rId15"/>
    <p:sldId id="431" r:id="rId16"/>
    <p:sldId id="432" r:id="rId17"/>
    <p:sldId id="433" r:id="rId18"/>
    <p:sldId id="434" r:id="rId19"/>
    <p:sldId id="435" r:id="rId20"/>
    <p:sldId id="457" r:id="rId21"/>
    <p:sldId id="458" r:id="rId22"/>
    <p:sldId id="436" r:id="rId23"/>
    <p:sldId id="437" r:id="rId24"/>
    <p:sldId id="438" r:id="rId25"/>
    <p:sldId id="439" r:id="rId26"/>
    <p:sldId id="440" r:id="rId27"/>
    <p:sldId id="441" r:id="rId28"/>
    <p:sldId id="442" r:id="rId29"/>
    <p:sldId id="443" r:id="rId30"/>
    <p:sldId id="444" r:id="rId31"/>
    <p:sldId id="446" r:id="rId32"/>
    <p:sldId id="445" r:id="rId33"/>
    <p:sldId id="448" r:id="rId34"/>
    <p:sldId id="449" r:id="rId35"/>
    <p:sldId id="450" r:id="rId36"/>
    <p:sldId id="451" r:id="rId37"/>
    <p:sldId id="452" r:id="rId38"/>
    <p:sldId id="453" r:id="rId39"/>
    <p:sldId id="454" r:id="rId40"/>
    <p:sldId id="455" r:id="rId41"/>
    <p:sldId id="456" r:id="rId42"/>
    <p:sldId id="459" r:id="rId43"/>
    <p:sldId id="263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321"/>
    <a:srgbClr val="616468"/>
    <a:srgbClr val="F18700"/>
    <a:srgbClr val="DC0D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 autoAdjust="0"/>
    <p:restoredTop sz="95268" autoAdjust="0"/>
  </p:normalViewPr>
  <p:slideViewPr>
    <p:cSldViewPr snapToGrid="0" snapToObjects="1" showGuides="1">
      <p:cViewPr varScale="1">
        <p:scale>
          <a:sx n="82" d="100"/>
          <a:sy n="82" d="100"/>
        </p:scale>
        <p:origin x="638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presProps" Target="pres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C3ABC7-27AC-6D40-86E4-0C355E54A764}" type="datetimeFigureOut">
              <a:rPr lang="de-DE" smtClean="0"/>
              <a:t>08.09.2024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AD0D-262D-F145-A422-6EFA995C351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8633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734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äsentationstitel, LM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8F51A07C-FE1A-F540-8B1D-0E34068DA5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4000"/>
          </a:blip>
          <a:srcRect t="8872" b="1720"/>
          <a:stretch/>
        </p:blipFill>
        <p:spPr>
          <a:xfrm>
            <a:off x="10963933" y="449575"/>
            <a:ext cx="776688" cy="80640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7533C79E-54DD-6F46-82D1-830E85DABCAD}"/>
              </a:ext>
            </a:extLst>
          </p:cNvPr>
          <p:cNvSpPr txBox="1"/>
          <p:nvPr userDrawn="1"/>
        </p:nvSpPr>
        <p:spPr>
          <a:xfrm>
            <a:off x="4006545" y="431809"/>
            <a:ext cx="184731" cy="4093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060" dirty="0"/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32C0B7F7-E1DB-3246-A459-8E85B8A521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400" y="5184000"/>
            <a:ext cx="4509913" cy="12763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fontAlgn="b">
              <a:lnSpc>
                <a:spcPts val="1800"/>
              </a:lnSpc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r>
              <a:rPr lang="de-DE" b="1" dirty="0">
                <a:effectLst/>
                <a:latin typeface="Arial" panose="020B0604020202020204" pitchFamily="34" charset="0"/>
              </a:rPr>
              <a:t>Untertitel</a:t>
            </a:r>
          </a:p>
          <a:p>
            <a:r>
              <a:rPr lang="de-DE" b="1" dirty="0">
                <a:effectLst/>
                <a:latin typeface="Arial" panose="020B0604020202020204" pitchFamily="34" charset="0"/>
              </a:rPr>
              <a:t>Dr. Max Maria Mustermann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>
                <a:effectLst/>
                <a:latin typeface="Arial" panose="020B0604020202020204" pitchFamily="34" charset="0"/>
              </a:rPr>
              <a:t>00.00.2020</a:t>
            </a:r>
            <a:endParaRPr lang="de-DE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82BFC629-71E6-471E-8487-188A0F977C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2189713"/>
            <a:ext cx="4513400" cy="146304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Präsentationstitel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B23C141-9C08-4C77-B8A1-5F3A1981A0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86000" y="440471"/>
            <a:ext cx="7720013" cy="80645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680" b="1" cap="all" spc="80" baseline="0"/>
            </a:lvl1pPr>
          </a:lstStyle>
          <a:p>
            <a:pPr lvl="0"/>
            <a:r>
              <a:rPr lang="de-DE" dirty="0"/>
              <a:t>Überschrift / Titel / Einrichtung XY</a:t>
            </a:r>
          </a:p>
        </p:txBody>
      </p:sp>
      <p:pic>
        <p:nvPicPr>
          <p:cNvPr id="11" name="Bildplatzhalter 11">
            <a:extLst>
              <a:ext uri="{FF2B5EF4-FFF2-40B4-BE49-F238E27FC236}">
                <a16:creationId xmlns:a16="http://schemas.microsoft.com/office/drawing/2014/main" id="{78077E49-BB75-47DD-A564-32F635D212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" b="5"/>
          <a:stretch>
            <a:fillRect/>
          </a:stretch>
        </p:blipFill>
        <p:spPr>
          <a:xfrm>
            <a:off x="5372100" y="1493641"/>
            <a:ext cx="6819900" cy="5373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013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äsentationstitel,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8F51A07C-FE1A-F540-8B1D-0E34068DA5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4000"/>
          </a:blip>
          <a:srcRect t="8872" b="1720"/>
          <a:stretch/>
        </p:blipFill>
        <p:spPr>
          <a:xfrm>
            <a:off x="10963933" y="449575"/>
            <a:ext cx="776688" cy="80640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7533C79E-54DD-6F46-82D1-830E85DABCAD}"/>
              </a:ext>
            </a:extLst>
          </p:cNvPr>
          <p:cNvSpPr txBox="1"/>
          <p:nvPr userDrawn="1"/>
        </p:nvSpPr>
        <p:spPr>
          <a:xfrm>
            <a:off x="4006545" y="431809"/>
            <a:ext cx="184731" cy="4093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060" dirty="0"/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32C0B7F7-E1DB-3246-A459-8E85B8A521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400" y="5184000"/>
            <a:ext cx="4509913" cy="12763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fontAlgn="b">
              <a:lnSpc>
                <a:spcPts val="1800"/>
              </a:lnSpc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r>
              <a:rPr lang="de-DE" b="1" dirty="0">
                <a:effectLst/>
                <a:latin typeface="Arial" panose="020B0604020202020204" pitchFamily="34" charset="0"/>
              </a:rPr>
              <a:t>Untertitel</a:t>
            </a:r>
          </a:p>
          <a:p>
            <a:r>
              <a:rPr lang="de-DE" b="1" dirty="0">
                <a:effectLst/>
                <a:latin typeface="Arial" panose="020B0604020202020204" pitchFamily="34" charset="0"/>
              </a:rPr>
              <a:t>Dr. Max Maria Mustermann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>
                <a:effectLst/>
                <a:latin typeface="Arial" panose="020B0604020202020204" pitchFamily="34" charset="0"/>
              </a:rPr>
              <a:t>00.00.2020</a:t>
            </a:r>
            <a:endParaRPr lang="de-DE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82BFC629-71E6-471E-8487-188A0F977C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2189713"/>
            <a:ext cx="4513400" cy="146304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Präsentationstitel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84D7C6A-4C73-4663-8682-62AF58C8B94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72100" y="1484313"/>
            <a:ext cx="6819900" cy="53736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B23C141-9C08-4C77-B8A1-5F3A1981A0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86000" y="440471"/>
            <a:ext cx="7720013" cy="80645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680" b="1" cap="all" spc="80" baseline="0"/>
            </a:lvl1pPr>
          </a:lstStyle>
          <a:p>
            <a:pPr lvl="0"/>
            <a:r>
              <a:rPr lang="de-DE" dirty="0"/>
              <a:t>Überschrift / Titel / Einrichtung XY</a:t>
            </a:r>
          </a:p>
        </p:txBody>
      </p:sp>
    </p:spTree>
    <p:extLst>
      <p:ext uri="{BB962C8B-B14F-4D97-AF65-F5344CB8AC3E}">
        <p14:creationId xmlns:p14="http://schemas.microsoft.com/office/powerpoint/2010/main" val="2835232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äsentationstitel, LMU, LogoTeileinhe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feld 13">
            <a:extLst>
              <a:ext uri="{FF2B5EF4-FFF2-40B4-BE49-F238E27FC236}">
                <a16:creationId xmlns:a16="http://schemas.microsoft.com/office/drawing/2014/main" id="{7533C79E-54DD-6F46-82D1-830E85DABCAD}"/>
              </a:ext>
            </a:extLst>
          </p:cNvPr>
          <p:cNvSpPr txBox="1"/>
          <p:nvPr userDrawn="1"/>
        </p:nvSpPr>
        <p:spPr>
          <a:xfrm>
            <a:off x="4006545" y="431809"/>
            <a:ext cx="184731" cy="4093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060" dirty="0"/>
          </a:p>
        </p:txBody>
      </p:sp>
      <p:sp>
        <p:nvSpPr>
          <p:cNvPr id="15" name="Bildplatzhalter 6">
            <a:extLst>
              <a:ext uri="{FF2B5EF4-FFF2-40B4-BE49-F238E27FC236}">
                <a16:creationId xmlns:a16="http://schemas.microsoft.com/office/drawing/2014/main" id="{9E3EC0D9-ADF9-484A-8AF7-707A2C63BA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69881" y="613578"/>
            <a:ext cx="886967" cy="455148"/>
          </a:xfrm>
          <a:prstGeom prst="rect">
            <a:avLst/>
          </a:prstGeom>
        </p:spPr>
        <p:txBody>
          <a:bodyPr anchor="ctr" anchorCtr="0"/>
          <a:lstStyle>
            <a:lvl1pPr algn="ctr">
              <a:buFontTx/>
              <a:buNone/>
              <a:defRPr sz="800" baseline="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7" name="Textplatzhalter 4">
            <a:extLst>
              <a:ext uri="{FF2B5EF4-FFF2-40B4-BE49-F238E27FC236}">
                <a16:creationId xmlns:a16="http://schemas.microsoft.com/office/drawing/2014/main" id="{80A05923-C642-2E4E-840A-327720B765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400" y="5184000"/>
            <a:ext cx="4509913" cy="12763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fontAlgn="b">
              <a:lnSpc>
                <a:spcPts val="1800"/>
              </a:lnSpc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r>
              <a:rPr lang="de-DE" b="1" dirty="0">
                <a:effectLst/>
                <a:latin typeface="Arial" panose="020B0604020202020204" pitchFamily="34" charset="0"/>
              </a:rPr>
              <a:t>Untertitel</a:t>
            </a:r>
          </a:p>
          <a:p>
            <a:r>
              <a:rPr lang="de-DE" b="1" dirty="0">
                <a:effectLst/>
                <a:latin typeface="Arial" panose="020B0604020202020204" pitchFamily="34" charset="0"/>
              </a:rPr>
              <a:t>Dr. Max Maria Mustermann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>
                <a:effectLst/>
                <a:latin typeface="Arial" panose="020B0604020202020204" pitchFamily="34" charset="0"/>
              </a:rPr>
              <a:t>00.00.2020</a:t>
            </a:r>
            <a:endParaRPr lang="de-DE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54D6F9D-B6EB-4F72-A2AF-B87B1D3A9A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2189713"/>
            <a:ext cx="4513400" cy="146304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Präsentationstitel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4397F4FF-24FF-46A8-9FD5-D8297FC334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86000" y="440471"/>
            <a:ext cx="7720013" cy="80645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680" b="1" cap="all" spc="80" baseline="0"/>
            </a:lvl1pPr>
          </a:lstStyle>
          <a:p>
            <a:pPr lvl="0"/>
            <a:r>
              <a:rPr lang="de-DE" dirty="0"/>
              <a:t>Überschrift / Titel / Einrichtung XY</a:t>
            </a:r>
          </a:p>
        </p:txBody>
      </p:sp>
      <p:pic>
        <p:nvPicPr>
          <p:cNvPr id="10" name="Bildplatzhalter 11">
            <a:extLst>
              <a:ext uri="{FF2B5EF4-FFF2-40B4-BE49-F238E27FC236}">
                <a16:creationId xmlns:a16="http://schemas.microsoft.com/office/drawing/2014/main" id="{E49330AE-63CD-4FA0-B981-354A53DBEE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5" b="5"/>
          <a:stretch>
            <a:fillRect/>
          </a:stretch>
        </p:blipFill>
        <p:spPr>
          <a:xfrm>
            <a:off x="5372100" y="1493641"/>
            <a:ext cx="6819900" cy="5373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159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äsentationstitel, Bild, LogoTeileinhe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feld 13">
            <a:extLst>
              <a:ext uri="{FF2B5EF4-FFF2-40B4-BE49-F238E27FC236}">
                <a16:creationId xmlns:a16="http://schemas.microsoft.com/office/drawing/2014/main" id="{7533C79E-54DD-6F46-82D1-830E85DABCAD}"/>
              </a:ext>
            </a:extLst>
          </p:cNvPr>
          <p:cNvSpPr txBox="1"/>
          <p:nvPr userDrawn="1"/>
        </p:nvSpPr>
        <p:spPr>
          <a:xfrm>
            <a:off x="4006545" y="431809"/>
            <a:ext cx="184731" cy="4093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060" dirty="0"/>
          </a:p>
        </p:txBody>
      </p:sp>
      <p:sp>
        <p:nvSpPr>
          <p:cNvPr id="15" name="Bildplatzhalter 6">
            <a:extLst>
              <a:ext uri="{FF2B5EF4-FFF2-40B4-BE49-F238E27FC236}">
                <a16:creationId xmlns:a16="http://schemas.microsoft.com/office/drawing/2014/main" id="{9E3EC0D9-ADF9-484A-8AF7-707A2C63BA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69881" y="613578"/>
            <a:ext cx="886967" cy="455148"/>
          </a:xfrm>
          <a:prstGeom prst="rect">
            <a:avLst/>
          </a:prstGeom>
        </p:spPr>
        <p:txBody>
          <a:bodyPr anchor="ctr" anchorCtr="0"/>
          <a:lstStyle>
            <a:lvl1pPr algn="ctr">
              <a:buFontTx/>
              <a:buNone/>
              <a:defRPr sz="800" baseline="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7" name="Textplatzhalter 4">
            <a:extLst>
              <a:ext uri="{FF2B5EF4-FFF2-40B4-BE49-F238E27FC236}">
                <a16:creationId xmlns:a16="http://schemas.microsoft.com/office/drawing/2014/main" id="{80A05923-C642-2E4E-840A-327720B765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400" y="5184000"/>
            <a:ext cx="4509913" cy="12763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fontAlgn="b">
              <a:lnSpc>
                <a:spcPts val="1800"/>
              </a:lnSpc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r>
              <a:rPr lang="de-DE" b="1" dirty="0">
                <a:effectLst/>
                <a:latin typeface="Arial" panose="020B0604020202020204" pitchFamily="34" charset="0"/>
              </a:rPr>
              <a:t>Untertitel</a:t>
            </a:r>
          </a:p>
          <a:p>
            <a:r>
              <a:rPr lang="de-DE" b="1" dirty="0">
                <a:effectLst/>
                <a:latin typeface="Arial" panose="020B0604020202020204" pitchFamily="34" charset="0"/>
              </a:rPr>
              <a:t>Dr. Max Maria Mustermann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>
                <a:effectLst/>
                <a:latin typeface="Arial" panose="020B0604020202020204" pitchFamily="34" charset="0"/>
              </a:rPr>
              <a:t>00.00.2020</a:t>
            </a:r>
            <a:endParaRPr lang="de-DE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54D6F9D-B6EB-4F72-A2AF-B87B1D3A9A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2189713"/>
            <a:ext cx="4513400" cy="146304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Präsentationstitel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8D60EF3-4399-487D-BFA4-B4727760F9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62575" y="1484313"/>
            <a:ext cx="6829425" cy="53736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4397F4FF-24FF-46A8-9FD5-D8297FC334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86000" y="440471"/>
            <a:ext cx="7720013" cy="80645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680" b="1" cap="all" spc="80" baseline="0"/>
            </a:lvl1pPr>
          </a:lstStyle>
          <a:p>
            <a:pPr lvl="0"/>
            <a:r>
              <a:rPr lang="de-DE" dirty="0"/>
              <a:t>Überschrift / Titel / Einrichtung XY</a:t>
            </a:r>
          </a:p>
        </p:txBody>
      </p:sp>
    </p:spTree>
    <p:extLst>
      <p:ext uri="{BB962C8B-B14F-4D97-AF65-F5344CB8AC3E}">
        <p14:creationId xmlns:p14="http://schemas.microsoft.com/office/powerpoint/2010/main" val="2612453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äsentations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9A01B540-1535-644B-B828-DE3173BE5EAF}"/>
              </a:ext>
            </a:extLst>
          </p:cNvPr>
          <p:cNvSpPr/>
          <p:nvPr userDrawn="1"/>
        </p:nvSpPr>
        <p:spPr>
          <a:xfrm>
            <a:off x="5376454" y="1484313"/>
            <a:ext cx="6815545" cy="5373687"/>
          </a:xfrm>
          <a:prstGeom prst="rect">
            <a:avLst/>
          </a:prstGeom>
          <a:solidFill>
            <a:srgbClr val="6164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7533C79E-54DD-6F46-82D1-830E85DABCAD}"/>
              </a:ext>
            </a:extLst>
          </p:cNvPr>
          <p:cNvSpPr txBox="1"/>
          <p:nvPr userDrawn="1"/>
        </p:nvSpPr>
        <p:spPr>
          <a:xfrm>
            <a:off x="4006545" y="431809"/>
            <a:ext cx="184731" cy="4093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06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6968607-CF30-B14E-8DDB-DAB295493C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48700" y="2743200"/>
            <a:ext cx="3543300" cy="4114800"/>
          </a:xfrm>
          <a:prstGeom prst="rect">
            <a:avLst/>
          </a:prstGeom>
        </p:spPr>
      </p:pic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9AD86DE8-5751-A440-B2C4-58BF4A19C0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400" y="5184000"/>
            <a:ext cx="4509913" cy="12763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fontAlgn="b">
              <a:lnSpc>
                <a:spcPts val="1800"/>
              </a:lnSpc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r>
              <a:rPr lang="de-DE" b="1" dirty="0">
                <a:effectLst/>
                <a:latin typeface="Arial" panose="020B0604020202020204" pitchFamily="34" charset="0"/>
              </a:rPr>
              <a:t>Untertitel</a:t>
            </a:r>
          </a:p>
          <a:p>
            <a:r>
              <a:rPr lang="de-DE" b="1" dirty="0">
                <a:effectLst/>
                <a:latin typeface="Arial" panose="020B0604020202020204" pitchFamily="34" charset="0"/>
              </a:rPr>
              <a:t>Dr. Max Maria Mustermann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>
                <a:effectLst/>
                <a:latin typeface="Arial" panose="020B0604020202020204" pitchFamily="34" charset="0"/>
              </a:rPr>
              <a:t>00.00.2020</a:t>
            </a:r>
            <a:endParaRPr lang="de-DE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A0925BAD-1A03-46E3-83C6-927F3F2322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2189713"/>
            <a:ext cx="4513400" cy="146304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Präsentationstitel</a:t>
            </a:r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8A3F8208-5ABF-4B9A-B91A-356813173B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86000" y="440471"/>
            <a:ext cx="7720013" cy="80645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680" b="1" cap="all" spc="80" baseline="0"/>
            </a:lvl1pPr>
          </a:lstStyle>
          <a:p>
            <a:pPr lvl="0"/>
            <a:r>
              <a:rPr lang="de-DE" dirty="0"/>
              <a:t>Überschrift / Titel / Einrichtung XY</a:t>
            </a:r>
          </a:p>
        </p:txBody>
      </p:sp>
    </p:spTree>
    <p:extLst>
      <p:ext uri="{BB962C8B-B14F-4D97-AF65-F5344CB8AC3E}">
        <p14:creationId xmlns:p14="http://schemas.microsoft.com/office/powerpoint/2010/main" val="387477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äsentationstitel, LogoTeileinhe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9A01B540-1535-644B-B828-DE3173BE5EAF}"/>
              </a:ext>
            </a:extLst>
          </p:cNvPr>
          <p:cNvSpPr/>
          <p:nvPr userDrawn="1"/>
        </p:nvSpPr>
        <p:spPr>
          <a:xfrm>
            <a:off x="5376454" y="1484313"/>
            <a:ext cx="6815545" cy="537368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7533C79E-54DD-6F46-82D1-830E85DABCAD}"/>
              </a:ext>
            </a:extLst>
          </p:cNvPr>
          <p:cNvSpPr txBox="1"/>
          <p:nvPr userDrawn="1"/>
        </p:nvSpPr>
        <p:spPr>
          <a:xfrm>
            <a:off x="4006545" y="431809"/>
            <a:ext cx="184731" cy="4093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06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6968607-CF30-B14E-8DDB-DAB295493C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48700" y="2743200"/>
            <a:ext cx="3543300" cy="4114800"/>
          </a:xfrm>
          <a:prstGeom prst="rect">
            <a:avLst/>
          </a:prstGeom>
        </p:spPr>
      </p:pic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9AD86DE8-5751-A440-B2C4-58BF4A19C0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400" y="5184000"/>
            <a:ext cx="4509913" cy="12763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fontAlgn="b">
              <a:lnSpc>
                <a:spcPts val="1800"/>
              </a:lnSpc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r>
              <a:rPr lang="de-DE" b="1" dirty="0">
                <a:effectLst/>
                <a:latin typeface="Arial" panose="020B0604020202020204" pitchFamily="34" charset="0"/>
              </a:rPr>
              <a:t>Untertitel</a:t>
            </a:r>
          </a:p>
          <a:p>
            <a:r>
              <a:rPr lang="de-DE" b="1" dirty="0">
                <a:effectLst/>
                <a:latin typeface="Arial" panose="020B0604020202020204" pitchFamily="34" charset="0"/>
              </a:rPr>
              <a:t>Dr. Max Maria Mustermann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>
                <a:effectLst/>
                <a:latin typeface="Arial" panose="020B0604020202020204" pitchFamily="34" charset="0"/>
              </a:rPr>
              <a:t>00.00.2020</a:t>
            </a:r>
            <a:endParaRPr lang="de-DE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Bildplatzhalter 6">
            <a:extLst>
              <a:ext uri="{FF2B5EF4-FFF2-40B4-BE49-F238E27FC236}">
                <a16:creationId xmlns:a16="http://schemas.microsoft.com/office/drawing/2014/main" id="{CB3A64BB-66BD-574D-8D10-B6B91D0A2D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69881" y="613578"/>
            <a:ext cx="886967" cy="455148"/>
          </a:xfrm>
          <a:prstGeom prst="rect">
            <a:avLst/>
          </a:prstGeom>
        </p:spPr>
        <p:txBody>
          <a:bodyPr anchor="ctr" anchorCtr="0"/>
          <a:lstStyle>
            <a:lvl1pPr algn="ctr">
              <a:buFontTx/>
              <a:buNone/>
              <a:defRPr sz="800" baseline="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9FD34168-7A63-4BE9-B1FA-940397BC8D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2189713"/>
            <a:ext cx="4513400" cy="146304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Präsentationstitel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F69A4752-2B43-4B39-B027-47806A5DDC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86000" y="440471"/>
            <a:ext cx="7720013" cy="80645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680" b="1" cap="all" spc="80" baseline="0"/>
            </a:lvl1pPr>
          </a:lstStyle>
          <a:p>
            <a:pPr lvl="0"/>
            <a:r>
              <a:rPr lang="de-DE" dirty="0"/>
              <a:t>Überschrift / Titel / Einrichtung XY</a:t>
            </a:r>
          </a:p>
        </p:txBody>
      </p:sp>
    </p:spTree>
    <p:extLst>
      <p:ext uri="{BB962C8B-B14F-4D97-AF65-F5344CB8AC3E}">
        <p14:creationId xmlns:p14="http://schemas.microsoft.com/office/powerpoint/2010/main" val="2086145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äsentations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9A01B540-1535-644B-B828-DE3173BE5EAF}"/>
              </a:ext>
            </a:extLst>
          </p:cNvPr>
          <p:cNvSpPr/>
          <p:nvPr userDrawn="1"/>
        </p:nvSpPr>
        <p:spPr>
          <a:xfrm>
            <a:off x="5376454" y="1484313"/>
            <a:ext cx="6815545" cy="5373687"/>
          </a:xfrm>
          <a:prstGeom prst="rect">
            <a:avLst/>
          </a:prstGeom>
          <a:solidFill>
            <a:srgbClr val="6164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7533C79E-54DD-6F46-82D1-830E85DABCAD}"/>
              </a:ext>
            </a:extLst>
          </p:cNvPr>
          <p:cNvSpPr txBox="1"/>
          <p:nvPr userDrawn="1"/>
        </p:nvSpPr>
        <p:spPr>
          <a:xfrm>
            <a:off x="4006545" y="431809"/>
            <a:ext cx="184731" cy="4093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06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6968607-CF30-B14E-8DDB-DAB295493C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48700" y="2743200"/>
            <a:ext cx="3543300" cy="4114800"/>
          </a:xfrm>
          <a:prstGeom prst="rect">
            <a:avLst/>
          </a:prstGeom>
        </p:spPr>
      </p:pic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9AD86DE8-5751-A440-B2C4-58BF4A19C0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400" y="5184000"/>
            <a:ext cx="4509913" cy="12763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fontAlgn="b">
              <a:lnSpc>
                <a:spcPts val="1800"/>
              </a:lnSpc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r>
              <a:rPr lang="de-DE" b="1" dirty="0">
                <a:effectLst/>
                <a:latin typeface="Arial" panose="020B0604020202020204" pitchFamily="34" charset="0"/>
              </a:rPr>
              <a:t>Untertitel</a:t>
            </a:r>
          </a:p>
          <a:p>
            <a:r>
              <a:rPr lang="de-DE" b="1" dirty="0">
                <a:effectLst/>
                <a:latin typeface="Arial" panose="020B0604020202020204" pitchFamily="34" charset="0"/>
              </a:rPr>
              <a:t>Dr. Max Maria Mustermann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>
                <a:effectLst/>
                <a:latin typeface="Arial" panose="020B0604020202020204" pitchFamily="34" charset="0"/>
              </a:rPr>
              <a:t>00.00.2020</a:t>
            </a:r>
            <a:endParaRPr lang="de-DE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A54FBD0-4BBB-413C-96F0-376E5E59CA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2189713"/>
            <a:ext cx="4513400" cy="146304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Präsentationstitel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D4982841-B6DD-4A02-88CD-381D8C4A32A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86000" y="440471"/>
            <a:ext cx="7720013" cy="80645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680" b="1" cap="all" spc="80" baseline="0"/>
            </a:lvl1pPr>
          </a:lstStyle>
          <a:p>
            <a:pPr lvl="0"/>
            <a:r>
              <a:rPr lang="de-DE" dirty="0"/>
              <a:t>Überschrift / Titel / Einrichtung XY</a:t>
            </a:r>
          </a:p>
        </p:txBody>
      </p:sp>
    </p:spTree>
    <p:extLst>
      <p:ext uri="{BB962C8B-B14F-4D97-AF65-F5344CB8AC3E}">
        <p14:creationId xmlns:p14="http://schemas.microsoft.com/office/powerpoint/2010/main" val="3023470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125F89-1710-447C-BA80-DE17C2EF19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6400" y="2151208"/>
            <a:ext cx="7200000" cy="1418469"/>
          </a:xfrm>
          <a:prstGeom prst="rect">
            <a:avLst/>
          </a:prstGeom>
        </p:spPr>
        <p:txBody>
          <a:bodyPr/>
          <a:lstStyle>
            <a:lvl1pPr>
              <a:defRPr sz="2800" b="1"/>
            </a:lvl1pPr>
          </a:lstStyle>
          <a:p>
            <a:r>
              <a:rPr lang="de-DE" dirty="0"/>
              <a:t>1. Erstes Kapitel</a:t>
            </a:r>
          </a:p>
        </p:txBody>
      </p:sp>
    </p:spTree>
    <p:extLst>
      <p:ext uri="{BB962C8B-B14F-4D97-AF65-F5344CB8AC3E}">
        <p14:creationId xmlns:p14="http://schemas.microsoft.com/office/powerpoint/2010/main" val="2178750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F2973FF0-2276-5A4B-B95B-42413B8BD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6400" y="6426773"/>
            <a:ext cx="720000" cy="27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 b="1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algn="l"/>
            <a:fld id="{3889EAAA-2A39-E347-B0AA-909793490C00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83A6560-2FDE-481D-9A8E-1866470D9A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80491" y="444249"/>
            <a:ext cx="9577019" cy="1042988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200" b="1"/>
            </a:lvl1pPr>
          </a:lstStyle>
          <a:p>
            <a:r>
              <a:rPr lang="de-DE" dirty="0"/>
              <a:t>Seitentitel mit einer Zeile oder</a:t>
            </a:r>
            <a:br>
              <a:rPr lang="de-DE" dirty="0"/>
            </a:br>
            <a:r>
              <a:rPr lang="de-DE" dirty="0"/>
              <a:t>maximal zwei Zeilen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5E4071A-44EF-49AA-BAC4-8488C57EBC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486" y="1493101"/>
            <a:ext cx="10166228" cy="9382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280"/>
              </a:lnSpc>
              <a:spcBef>
                <a:spcPts val="0"/>
              </a:spcBef>
              <a:buNone/>
              <a:defRPr sz="1900">
                <a:solidFill>
                  <a:srgbClr val="616468"/>
                </a:solidFill>
              </a:defRPr>
            </a:lvl1pPr>
            <a:lvl2pPr marL="407778" indent="0">
              <a:buNone/>
              <a:defRPr sz="1900">
                <a:solidFill>
                  <a:schemeClr val="tx2"/>
                </a:solidFill>
              </a:defRPr>
            </a:lvl2pPr>
            <a:lvl3pPr marL="815557" indent="0">
              <a:buNone/>
              <a:defRPr>
                <a:solidFill>
                  <a:schemeClr val="tx2"/>
                </a:solidFill>
              </a:defRPr>
            </a:lvl3pPr>
            <a:lvl4pPr marL="1223335" indent="0">
              <a:buNone/>
              <a:defRPr>
                <a:solidFill>
                  <a:schemeClr val="tx2"/>
                </a:solidFill>
              </a:defRPr>
            </a:lvl4pPr>
            <a:lvl5pPr marL="1631113" indent="0">
              <a:buNone/>
              <a:defRPr>
                <a:solidFill>
                  <a:schemeClr val="tx2"/>
                </a:solidFill>
              </a:defRPr>
            </a:lvl5pPr>
          </a:lstStyle>
          <a:p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Ne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quatur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? Quam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incipietur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accaepe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lenduciae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Itae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voluptatem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facepelita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dolupta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pore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pos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venti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blanien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tionsec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tempellabor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magnam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soloreria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quevoluptaturi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dolores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earis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dolute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vendae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nobis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ipsam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lab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ium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as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acculliqui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di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tecte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es quam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ressi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ulparis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apeliqui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ipiet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modio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. 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CC99ED17-8C0B-4A38-8622-48A70F4A88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6684" y="2635982"/>
            <a:ext cx="10166228" cy="2859210"/>
          </a:xfrm>
          <a:prstGeom prst="rect">
            <a:avLst/>
          </a:prstGeom>
        </p:spPr>
        <p:txBody>
          <a:bodyPr/>
          <a:lstStyle>
            <a:lvl1pPr marL="324000" indent="-324000">
              <a:lnSpc>
                <a:spcPts val="2280"/>
              </a:lnSpc>
              <a:spcBef>
                <a:spcPts val="0"/>
              </a:spcBef>
              <a:spcAft>
                <a:spcPts val="1100"/>
              </a:spcAft>
              <a:buClr>
                <a:schemeClr val="tx1"/>
              </a:buClr>
              <a:buFont typeface="Wingdings" panose="05000000000000000000" pitchFamily="2" charset="2"/>
              <a:buChar char=""/>
              <a:defRPr sz="1900">
                <a:solidFill>
                  <a:srgbClr val="616468"/>
                </a:solidFill>
                <a:latin typeface="+mn-lt"/>
              </a:defRPr>
            </a:lvl1pPr>
          </a:lstStyle>
          <a:p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Itaquas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sitiam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vent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fuga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.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Pelit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laut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pliciis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rem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reptatio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beatem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illestius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consecabo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.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Offici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con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re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pedi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omnis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essi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sinci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totae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perit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quamet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aut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liscium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landia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quiasit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iuntur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Quunda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doloreste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volore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volores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maximus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eatur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sapicipici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ab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ium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non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nullori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dis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mos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autem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doluptassi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saniscitate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consequi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audae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simporem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si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venim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fugia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voloreptae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res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eturiam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aut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quiae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coribus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.</a:t>
            </a:r>
          </a:p>
          <a:p>
            <a:pPr lvl="0">
              <a:defRPr/>
            </a:pP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Ucia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sam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quid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quo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doles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sequias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rat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facersp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edissuntotas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et,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nis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di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berum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verore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,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sequas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represcium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faccabo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.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Adistis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dolor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atur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aliquatem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quo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modis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accaecum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nossunt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,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ipsam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ratiam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,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voluptur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98513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rbübers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F2973FF0-2276-5A4B-B95B-42413B8BD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6400" y="6426773"/>
            <a:ext cx="720000" cy="27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 b="1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algn="l"/>
            <a:fld id="{3889EAAA-2A39-E347-B0AA-909793490C00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2" name="Rechteck 51">
            <a:extLst>
              <a:ext uri="{FF2B5EF4-FFF2-40B4-BE49-F238E27FC236}">
                <a16:creationId xmlns:a16="http://schemas.microsoft.com/office/drawing/2014/main" id="{FF3871DC-3AE6-0046-9798-2B74B19887B1}"/>
              </a:ext>
            </a:extLst>
          </p:cNvPr>
          <p:cNvSpPr/>
          <p:nvPr userDrawn="1"/>
        </p:nvSpPr>
        <p:spPr>
          <a:xfrm>
            <a:off x="442800" y="1484313"/>
            <a:ext cx="832193" cy="685829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0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136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58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53" name="Rechteck 52">
            <a:extLst>
              <a:ext uri="{FF2B5EF4-FFF2-40B4-BE49-F238E27FC236}">
                <a16:creationId xmlns:a16="http://schemas.microsoft.com/office/drawing/2014/main" id="{323A9624-D6DE-C345-9C75-F17A8B2EFEFC}"/>
              </a:ext>
            </a:extLst>
          </p:cNvPr>
          <p:cNvSpPr/>
          <p:nvPr userDrawn="1"/>
        </p:nvSpPr>
        <p:spPr>
          <a:xfrm>
            <a:off x="2820756" y="1484313"/>
            <a:ext cx="832193" cy="685829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tx2"/>
                </a:solidFill>
                <a:effectLst/>
                <a:latin typeface="LMU CompatilFact" panose="02000500060000020003" pitchFamily="2" charset="0"/>
              </a:rPr>
              <a:t>R 255</a:t>
            </a:r>
          </a:p>
          <a:p>
            <a:r>
              <a:rPr lang="de-DE" sz="915" b="1" baseline="0" dirty="0">
                <a:solidFill>
                  <a:schemeClr val="tx2"/>
                </a:solidFill>
                <a:effectLst/>
                <a:latin typeface="LMU CompatilFact" panose="02000500060000020003" pitchFamily="2" charset="0"/>
              </a:rPr>
              <a:t>G 255</a:t>
            </a:r>
          </a:p>
          <a:p>
            <a:r>
              <a:rPr lang="de-DE" sz="915" b="1" baseline="0" dirty="0">
                <a:solidFill>
                  <a:schemeClr val="tx2"/>
                </a:solidFill>
                <a:effectLst/>
                <a:latin typeface="LMU CompatilFact" panose="02000500060000020003" pitchFamily="2" charset="0"/>
              </a:rPr>
              <a:t>B 255</a:t>
            </a:r>
            <a:endParaRPr lang="de-DE" sz="915" baseline="0" dirty="0">
              <a:solidFill>
                <a:schemeClr val="tx2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54" name="Rechteck 53">
            <a:extLst>
              <a:ext uri="{FF2B5EF4-FFF2-40B4-BE49-F238E27FC236}">
                <a16:creationId xmlns:a16="http://schemas.microsoft.com/office/drawing/2014/main" id="{7699AD87-10CD-5C43-A6B2-3E71A6C1E6A5}"/>
              </a:ext>
            </a:extLst>
          </p:cNvPr>
          <p:cNvSpPr/>
          <p:nvPr userDrawn="1"/>
        </p:nvSpPr>
        <p:spPr>
          <a:xfrm>
            <a:off x="1631778" y="1484313"/>
            <a:ext cx="832193" cy="685829"/>
          </a:xfrm>
          <a:prstGeom prst="rect">
            <a:avLst/>
          </a:prstGeom>
          <a:solidFill>
            <a:schemeClr val="tx2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35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35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35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55" name="Rechteck 54">
            <a:extLst>
              <a:ext uri="{FF2B5EF4-FFF2-40B4-BE49-F238E27FC236}">
                <a16:creationId xmlns:a16="http://schemas.microsoft.com/office/drawing/2014/main" id="{7E6E40C0-B5CF-3040-971F-4D8BB55D0746}"/>
              </a:ext>
            </a:extLst>
          </p:cNvPr>
          <p:cNvSpPr/>
          <p:nvPr userDrawn="1"/>
        </p:nvSpPr>
        <p:spPr>
          <a:xfrm>
            <a:off x="442802" y="2240393"/>
            <a:ext cx="832193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LMU Grün </a:t>
            </a:r>
            <a:b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</a:b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" name="Rechteck 55">
            <a:extLst>
              <a:ext uri="{FF2B5EF4-FFF2-40B4-BE49-F238E27FC236}">
                <a16:creationId xmlns:a16="http://schemas.microsoft.com/office/drawing/2014/main" id="{5A2A488E-BCE0-BB4B-959A-3AC0A2CF9AFD}"/>
              </a:ext>
            </a:extLst>
          </p:cNvPr>
          <p:cNvSpPr/>
          <p:nvPr userDrawn="1"/>
        </p:nvSpPr>
        <p:spPr>
          <a:xfrm>
            <a:off x="442800" y="3144823"/>
            <a:ext cx="607189" cy="500399"/>
          </a:xfrm>
          <a:prstGeom prst="rect">
            <a:avLst/>
          </a:prstGeom>
          <a:solidFill>
            <a:schemeClr val="bg2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98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100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104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57" name="Rechteck 56">
            <a:extLst>
              <a:ext uri="{FF2B5EF4-FFF2-40B4-BE49-F238E27FC236}">
                <a16:creationId xmlns:a16="http://schemas.microsoft.com/office/drawing/2014/main" id="{BAF76B9D-1CB6-774E-B88E-0CACB598FEF6}"/>
              </a:ext>
            </a:extLst>
          </p:cNvPr>
          <p:cNvSpPr/>
          <p:nvPr userDrawn="1"/>
        </p:nvSpPr>
        <p:spPr>
          <a:xfrm>
            <a:off x="2177818" y="3144823"/>
            <a:ext cx="607189" cy="500399"/>
          </a:xfrm>
          <a:prstGeom prst="rect">
            <a:avLst/>
          </a:prstGeom>
          <a:solidFill>
            <a:schemeClr val="accent2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230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230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231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58" name="Rechteck 57">
            <a:extLst>
              <a:ext uri="{FF2B5EF4-FFF2-40B4-BE49-F238E27FC236}">
                <a16:creationId xmlns:a16="http://schemas.microsoft.com/office/drawing/2014/main" id="{D45CC143-00CB-E043-9C6B-880F634668A7}"/>
              </a:ext>
            </a:extLst>
          </p:cNvPr>
          <p:cNvSpPr/>
          <p:nvPr userDrawn="1"/>
        </p:nvSpPr>
        <p:spPr>
          <a:xfrm>
            <a:off x="1310310" y="3144823"/>
            <a:ext cx="607189" cy="500399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192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193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195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59" name="Rechteck 58">
            <a:extLst>
              <a:ext uri="{FF2B5EF4-FFF2-40B4-BE49-F238E27FC236}">
                <a16:creationId xmlns:a16="http://schemas.microsoft.com/office/drawing/2014/main" id="{C2788AA0-4D28-CA47-A881-1819C9B7F2B2}"/>
              </a:ext>
            </a:extLst>
          </p:cNvPr>
          <p:cNvSpPr/>
          <p:nvPr userDrawn="1"/>
        </p:nvSpPr>
        <p:spPr>
          <a:xfrm>
            <a:off x="3045759" y="3144823"/>
            <a:ext cx="607189" cy="500399"/>
          </a:xfrm>
          <a:prstGeom prst="rect">
            <a:avLst/>
          </a:prstGeom>
          <a:solidFill>
            <a:schemeClr val="accent3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tx2"/>
                </a:solidFill>
                <a:effectLst/>
                <a:latin typeface="LMU CompatilFact" panose="02000500060000020003" pitchFamily="2" charset="0"/>
              </a:rPr>
              <a:t>R 245</a:t>
            </a:r>
          </a:p>
          <a:p>
            <a:r>
              <a:rPr lang="de-DE" sz="915" b="1" baseline="0" dirty="0">
                <a:solidFill>
                  <a:schemeClr val="tx2"/>
                </a:solidFill>
                <a:effectLst/>
                <a:latin typeface="LMU CompatilFact" panose="02000500060000020003" pitchFamily="2" charset="0"/>
              </a:rPr>
              <a:t>G 245</a:t>
            </a:r>
          </a:p>
          <a:p>
            <a:r>
              <a:rPr lang="de-DE" sz="915" b="1" baseline="0" dirty="0">
                <a:solidFill>
                  <a:schemeClr val="tx2"/>
                </a:solidFill>
                <a:effectLst/>
                <a:latin typeface="LMU CompatilFact" panose="02000500060000020003" pitchFamily="2" charset="0"/>
              </a:rPr>
              <a:t>B 245</a:t>
            </a:r>
            <a:endParaRPr lang="de-DE" sz="915" baseline="0" dirty="0">
              <a:solidFill>
                <a:schemeClr val="tx2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60" name="Rechteck 59">
            <a:extLst>
              <a:ext uri="{FF2B5EF4-FFF2-40B4-BE49-F238E27FC236}">
                <a16:creationId xmlns:a16="http://schemas.microsoft.com/office/drawing/2014/main" id="{20A40CC5-176B-9442-82E4-408CAB2349BC}"/>
              </a:ext>
            </a:extLst>
          </p:cNvPr>
          <p:cNvSpPr/>
          <p:nvPr userDrawn="1"/>
        </p:nvSpPr>
        <p:spPr>
          <a:xfrm>
            <a:off x="442802" y="3750534"/>
            <a:ext cx="607188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Sekundär Dunkelgrau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1" name="Rechteck 60">
            <a:extLst>
              <a:ext uri="{FF2B5EF4-FFF2-40B4-BE49-F238E27FC236}">
                <a16:creationId xmlns:a16="http://schemas.microsoft.com/office/drawing/2014/main" id="{FA56A28D-A369-AD4B-AF9B-25C454F18A4E}"/>
              </a:ext>
            </a:extLst>
          </p:cNvPr>
          <p:cNvSpPr/>
          <p:nvPr userDrawn="1"/>
        </p:nvSpPr>
        <p:spPr>
          <a:xfrm>
            <a:off x="1310310" y="3750534"/>
            <a:ext cx="607188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Sekundär Mittelgrau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2" name="Rechteck 61">
            <a:extLst>
              <a:ext uri="{FF2B5EF4-FFF2-40B4-BE49-F238E27FC236}">
                <a16:creationId xmlns:a16="http://schemas.microsoft.com/office/drawing/2014/main" id="{7EF2EF5B-E92A-5D4A-8161-D33FFACE7341}"/>
              </a:ext>
            </a:extLst>
          </p:cNvPr>
          <p:cNvSpPr/>
          <p:nvPr userDrawn="1"/>
        </p:nvSpPr>
        <p:spPr>
          <a:xfrm>
            <a:off x="2187234" y="3750534"/>
            <a:ext cx="607188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Sekundär Hellgrau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3" name="Rechteck 62">
            <a:extLst>
              <a:ext uri="{FF2B5EF4-FFF2-40B4-BE49-F238E27FC236}">
                <a16:creationId xmlns:a16="http://schemas.microsoft.com/office/drawing/2014/main" id="{14B21CFC-1C2A-AD4E-82DE-A68CEF4308BE}"/>
              </a:ext>
            </a:extLst>
          </p:cNvPr>
          <p:cNvSpPr/>
          <p:nvPr userDrawn="1"/>
        </p:nvSpPr>
        <p:spPr>
          <a:xfrm>
            <a:off x="3048909" y="3750534"/>
            <a:ext cx="607188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Sekundär Lichtgrau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4" name="Rechteck 63">
            <a:extLst>
              <a:ext uri="{FF2B5EF4-FFF2-40B4-BE49-F238E27FC236}">
                <a16:creationId xmlns:a16="http://schemas.microsoft.com/office/drawing/2014/main" id="{C73389B4-7374-AB43-B9CD-0CA5B6ED4B02}"/>
              </a:ext>
            </a:extLst>
          </p:cNvPr>
          <p:cNvSpPr/>
          <p:nvPr userDrawn="1"/>
        </p:nvSpPr>
        <p:spPr>
          <a:xfrm>
            <a:off x="1617118" y="2240392"/>
            <a:ext cx="83219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Schwarz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5" name="Rechteck 64">
            <a:extLst>
              <a:ext uri="{FF2B5EF4-FFF2-40B4-BE49-F238E27FC236}">
                <a16:creationId xmlns:a16="http://schemas.microsoft.com/office/drawing/2014/main" id="{A8E62580-B452-9141-99B8-14D406341FD8}"/>
              </a:ext>
            </a:extLst>
          </p:cNvPr>
          <p:cNvSpPr/>
          <p:nvPr userDrawn="1"/>
        </p:nvSpPr>
        <p:spPr>
          <a:xfrm>
            <a:off x="2821937" y="2240392"/>
            <a:ext cx="83219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 err="1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Weiss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6" name="Rechteck 65">
            <a:extLst>
              <a:ext uri="{FF2B5EF4-FFF2-40B4-BE49-F238E27FC236}">
                <a16:creationId xmlns:a16="http://schemas.microsoft.com/office/drawing/2014/main" id="{5C5DB8B7-067A-624F-90A9-5FE69A8819FA}"/>
              </a:ext>
            </a:extLst>
          </p:cNvPr>
          <p:cNvSpPr/>
          <p:nvPr userDrawn="1"/>
        </p:nvSpPr>
        <p:spPr>
          <a:xfrm>
            <a:off x="4619182" y="1485446"/>
            <a:ext cx="607189" cy="500399"/>
          </a:xfrm>
          <a:prstGeom prst="rect">
            <a:avLst/>
          </a:prstGeom>
          <a:solidFill>
            <a:schemeClr val="accent4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15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25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135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67" name="Rechteck 66">
            <a:extLst>
              <a:ext uri="{FF2B5EF4-FFF2-40B4-BE49-F238E27FC236}">
                <a16:creationId xmlns:a16="http://schemas.microsoft.com/office/drawing/2014/main" id="{1A10FA4C-181C-BD41-AD4E-730F52457796}"/>
              </a:ext>
            </a:extLst>
          </p:cNvPr>
          <p:cNvSpPr/>
          <p:nvPr userDrawn="1"/>
        </p:nvSpPr>
        <p:spPr>
          <a:xfrm>
            <a:off x="6354200" y="1485446"/>
            <a:ext cx="607189" cy="500399"/>
          </a:xfrm>
          <a:prstGeom prst="rect">
            <a:avLst/>
          </a:prstGeom>
          <a:solidFill>
            <a:schemeClr val="accent6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140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64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145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68" name="Rechteck 67">
            <a:extLst>
              <a:ext uri="{FF2B5EF4-FFF2-40B4-BE49-F238E27FC236}">
                <a16:creationId xmlns:a16="http://schemas.microsoft.com/office/drawing/2014/main" id="{A2466A38-6ECC-DF4F-869F-B98502E2D6A6}"/>
              </a:ext>
            </a:extLst>
          </p:cNvPr>
          <p:cNvSpPr/>
          <p:nvPr userDrawn="1"/>
        </p:nvSpPr>
        <p:spPr>
          <a:xfrm>
            <a:off x="5486692" y="1485446"/>
            <a:ext cx="607189" cy="500399"/>
          </a:xfrm>
          <a:prstGeom prst="rect">
            <a:avLst/>
          </a:prstGeom>
          <a:solidFill>
            <a:schemeClr val="accent5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100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59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227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69" name="Rechteck 68">
            <a:extLst>
              <a:ext uri="{FF2B5EF4-FFF2-40B4-BE49-F238E27FC236}">
                <a16:creationId xmlns:a16="http://schemas.microsoft.com/office/drawing/2014/main" id="{59F62C27-0EB2-5442-90B6-6A8F0C17931E}"/>
              </a:ext>
            </a:extLst>
          </p:cNvPr>
          <p:cNvSpPr/>
          <p:nvPr userDrawn="1"/>
        </p:nvSpPr>
        <p:spPr>
          <a:xfrm>
            <a:off x="7222141" y="1485446"/>
            <a:ext cx="607189" cy="500399"/>
          </a:xfrm>
          <a:prstGeom prst="rect">
            <a:avLst/>
          </a:prstGeom>
          <a:solidFill>
            <a:srgbClr val="DC0D15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215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25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25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70" name="Rechteck 69">
            <a:extLst>
              <a:ext uri="{FF2B5EF4-FFF2-40B4-BE49-F238E27FC236}">
                <a16:creationId xmlns:a16="http://schemas.microsoft.com/office/drawing/2014/main" id="{5B9B3239-0231-A24D-B42D-624E409B3D20}"/>
              </a:ext>
            </a:extLst>
          </p:cNvPr>
          <p:cNvSpPr/>
          <p:nvPr userDrawn="1"/>
        </p:nvSpPr>
        <p:spPr>
          <a:xfrm>
            <a:off x="4619184" y="2091158"/>
            <a:ext cx="607188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Akzent Blau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" name="Rechteck 70">
            <a:extLst>
              <a:ext uri="{FF2B5EF4-FFF2-40B4-BE49-F238E27FC236}">
                <a16:creationId xmlns:a16="http://schemas.microsoft.com/office/drawing/2014/main" id="{D90492F4-04D9-0D48-A32F-3E322C29483A}"/>
              </a:ext>
            </a:extLst>
          </p:cNvPr>
          <p:cNvSpPr/>
          <p:nvPr userDrawn="1"/>
        </p:nvSpPr>
        <p:spPr>
          <a:xfrm>
            <a:off x="5486691" y="2091158"/>
            <a:ext cx="705915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Akzent Cyan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2" name="Rechteck 71">
            <a:extLst>
              <a:ext uri="{FF2B5EF4-FFF2-40B4-BE49-F238E27FC236}">
                <a16:creationId xmlns:a16="http://schemas.microsoft.com/office/drawing/2014/main" id="{0C3949AB-62CF-6643-83F3-F76B12005678}"/>
              </a:ext>
            </a:extLst>
          </p:cNvPr>
          <p:cNvSpPr/>
          <p:nvPr userDrawn="1"/>
        </p:nvSpPr>
        <p:spPr>
          <a:xfrm>
            <a:off x="6363616" y="2091157"/>
            <a:ext cx="705914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Akzent Violett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" name="Rechteck 72">
            <a:extLst>
              <a:ext uri="{FF2B5EF4-FFF2-40B4-BE49-F238E27FC236}">
                <a16:creationId xmlns:a16="http://schemas.microsoft.com/office/drawing/2014/main" id="{3CD1B9CD-D09C-5D4A-B064-6355897E2041}"/>
              </a:ext>
            </a:extLst>
          </p:cNvPr>
          <p:cNvSpPr/>
          <p:nvPr userDrawn="1"/>
        </p:nvSpPr>
        <p:spPr>
          <a:xfrm>
            <a:off x="7225291" y="2091158"/>
            <a:ext cx="607188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Akzent Rot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4" name="Rechteck 73">
            <a:extLst>
              <a:ext uri="{FF2B5EF4-FFF2-40B4-BE49-F238E27FC236}">
                <a16:creationId xmlns:a16="http://schemas.microsoft.com/office/drawing/2014/main" id="{E0B457DF-BD61-044B-ACA4-342889CA02A1}"/>
              </a:ext>
            </a:extLst>
          </p:cNvPr>
          <p:cNvSpPr/>
          <p:nvPr userDrawn="1"/>
        </p:nvSpPr>
        <p:spPr>
          <a:xfrm>
            <a:off x="4619182" y="2490933"/>
            <a:ext cx="607189" cy="500399"/>
          </a:xfrm>
          <a:prstGeom prst="rect">
            <a:avLst/>
          </a:prstGeom>
          <a:solidFill>
            <a:srgbClr val="F18700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241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135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0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75" name="Rechteck 74">
            <a:extLst>
              <a:ext uri="{FF2B5EF4-FFF2-40B4-BE49-F238E27FC236}">
                <a16:creationId xmlns:a16="http://schemas.microsoft.com/office/drawing/2014/main" id="{4931D8B5-D9AB-D547-B4C3-602A0499C239}"/>
              </a:ext>
            </a:extLst>
          </p:cNvPr>
          <p:cNvSpPr/>
          <p:nvPr userDrawn="1"/>
        </p:nvSpPr>
        <p:spPr>
          <a:xfrm>
            <a:off x="4619184" y="3096644"/>
            <a:ext cx="867508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Akzent Orange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565346-2219-4849-9A7A-79720DD036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77818" y="444257"/>
            <a:ext cx="9571269" cy="1049985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200" b="1"/>
            </a:lvl1pPr>
          </a:lstStyle>
          <a:p>
            <a:r>
              <a:rPr lang="de-DE" dirty="0"/>
              <a:t>Farbübersicht</a:t>
            </a:r>
          </a:p>
        </p:txBody>
      </p:sp>
    </p:spTree>
    <p:extLst>
      <p:ext uri="{BB962C8B-B14F-4D97-AF65-F5344CB8AC3E}">
        <p14:creationId xmlns:p14="http://schemas.microsoft.com/office/powerpoint/2010/main" val="2774680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mit_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F2973FF0-2276-5A4B-B95B-42413B8BD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6400" y="6426773"/>
            <a:ext cx="720000" cy="27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 b="1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algn="l"/>
            <a:fld id="{3889EAAA-2A39-E347-B0AA-909793490C00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565346-2219-4849-9A7A-79720DD036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80492" y="444257"/>
            <a:ext cx="9568595" cy="1049985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200" b="1"/>
            </a:lvl1pPr>
          </a:lstStyle>
          <a:p>
            <a:r>
              <a:rPr lang="de-DE" dirty="0"/>
              <a:t>Titel mit Inhalt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DBEFC134-44F4-4ACC-9EF7-B0CCCECBE3A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46088" y="1484313"/>
            <a:ext cx="11303000" cy="4929187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>
                <a:solidFill>
                  <a:srgbClr val="616468"/>
                </a:solidFill>
              </a:defRPr>
            </a:lvl1pPr>
            <a:lvl2pPr>
              <a:buClr>
                <a:schemeClr val="tx1"/>
              </a:buClr>
              <a:defRPr>
                <a:solidFill>
                  <a:srgbClr val="616468"/>
                </a:solidFill>
              </a:defRPr>
            </a:lvl2pPr>
            <a:lvl3pPr>
              <a:buClr>
                <a:schemeClr val="tx1"/>
              </a:buClr>
              <a:defRPr>
                <a:solidFill>
                  <a:srgbClr val="616468"/>
                </a:solidFill>
              </a:defRPr>
            </a:lvl3pPr>
            <a:lvl4pPr>
              <a:buClr>
                <a:schemeClr val="tx1"/>
              </a:buClr>
              <a:defRPr>
                <a:solidFill>
                  <a:srgbClr val="616468"/>
                </a:solidFill>
              </a:defRPr>
            </a:lvl4pPr>
            <a:lvl5pPr>
              <a:buClr>
                <a:schemeClr val="tx1"/>
              </a:buClr>
              <a:defRPr>
                <a:solidFill>
                  <a:srgbClr val="616468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595358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F2973FF0-2276-5A4B-B95B-42413B8BD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6400" y="6426773"/>
            <a:ext cx="720000" cy="27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 b="1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algn="l"/>
            <a:fld id="{3889EAAA-2A39-E347-B0AA-909793490C00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565346-2219-4849-9A7A-79720DD036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71700" y="444257"/>
            <a:ext cx="9577387" cy="1049985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200" b="1"/>
            </a:lvl1pPr>
          </a:lstStyle>
          <a:p>
            <a:r>
              <a:rPr lang="de-DE" dirty="0"/>
              <a:t>Nur Titel</a:t>
            </a:r>
          </a:p>
        </p:txBody>
      </p:sp>
    </p:spTree>
    <p:extLst>
      <p:ext uri="{BB962C8B-B14F-4D97-AF65-F5344CB8AC3E}">
        <p14:creationId xmlns:p14="http://schemas.microsoft.com/office/powerpoint/2010/main" val="610248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ück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4">
            <a:extLst>
              <a:ext uri="{FF2B5EF4-FFF2-40B4-BE49-F238E27FC236}">
                <a16:creationId xmlns:a16="http://schemas.microsoft.com/office/drawing/2014/main" id="{63CEC714-79BB-CB4B-8FB7-5903011CD8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400" y="5184000"/>
            <a:ext cx="5649600" cy="12763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fontAlgn="b">
              <a:lnSpc>
                <a:spcPts val="1800"/>
              </a:lnSpc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r>
              <a:rPr lang="de-DE" b="1" dirty="0">
                <a:effectLst/>
                <a:latin typeface="Arial" panose="020B0604020202020204" pitchFamily="34" charset="0"/>
              </a:rPr>
              <a:t>Absendername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>
                <a:effectLst/>
                <a:latin typeface="Arial" panose="020B0604020202020204" pitchFamily="34" charset="0"/>
              </a:rPr>
              <a:t>Musterstraße 00 · 80000 München · Tel. +49 89 0000 0000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 err="1">
                <a:effectLst/>
                <a:latin typeface="Arial" panose="020B0604020202020204" pitchFamily="34" charset="0"/>
              </a:rPr>
              <a:t>info@musterdomain.de</a:t>
            </a:r>
            <a:r>
              <a:rPr lang="de-DE" b="1" dirty="0">
                <a:effectLst/>
                <a:latin typeface="Arial" panose="020B0604020202020204" pitchFamily="34" charset="0"/>
              </a:rPr>
              <a:t> · </a:t>
            </a:r>
            <a:r>
              <a:rPr lang="de-DE" b="1" dirty="0" err="1">
                <a:effectLst/>
                <a:latin typeface="Arial" panose="020B0604020202020204" pitchFamily="34" charset="0"/>
              </a:rPr>
              <a:t>www.musterdomain.de</a:t>
            </a:r>
            <a:endParaRPr lang="de-DE" dirty="0">
              <a:effectLst/>
              <a:latin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CD72F1F-1A49-6848-A8CB-5DD9EC0B6D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8648700" y="2743200"/>
            <a:ext cx="35433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783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emf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emf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DFD8EF26-FA82-6D40-93F2-70EAE952FA46}"/>
              </a:ext>
            </a:extLst>
          </p:cNvPr>
          <p:cNvSpPr/>
          <p:nvPr userDrawn="1"/>
        </p:nvSpPr>
        <p:spPr>
          <a:xfrm>
            <a:off x="1" y="1483200"/>
            <a:ext cx="5376454" cy="537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DA465598-6EE5-EE49-A177-6E3551F9A56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46400" y="434007"/>
            <a:ext cx="11303000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6" r:id="rId2"/>
    <p:sldLayoutId id="2147483661" r:id="rId3"/>
    <p:sldLayoutId id="2147483677" r:id="rId4"/>
    <p:sldLayoutId id="2147483669" r:id="rId5"/>
    <p:sldLayoutId id="2147483655" r:id="rId6"/>
  </p:sldLayoutIdLst>
  <p:hf hdr="0" ftr="0"/>
  <p:txStyles>
    <p:titleStyle>
      <a:lvl1pPr algn="l" defTabSz="815557" rtl="0" eaLnBrk="1" latinLnBrk="0" hangingPunct="1">
        <a:lnSpc>
          <a:spcPct val="90000"/>
        </a:lnSpc>
        <a:spcBef>
          <a:spcPct val="0"/>
        </a:spcBef>
        <a:buNone/>
        <a:defRPr sz="39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3890" indent="-203890" algn="l" defTabSz="815557" rtl="0" eaLnBrk="1" latinLnBrk="0" hangingPunct="1">
        <a:lnSpc>
          <a:spcPct val="90000"/>
        </a:lnSpc>
        <a:spcBef>
          <a:spcPts val="892"/>
        </a:spcBef>
        <a:buFont typeface="Arial" panose="020B0604020202020204" pitchFamily="34" charset="0"/>
        <a:buChar char="•"/>
        <a:defRPr sz="2498" kern="1200">
          <a:solidFill>
            <a:schemeClr val="tx1"/>
          </a:solidFill>
          <a:latin typeface="+mn-lt"/>
          <a:ea typeface="+mn-ea"/>
          <a:cs typeface="+mn-cs"/>
        </a:defRPr>
      </a:lvl1pPr>
      <a:lvl2pPr marL="611668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2141" kern="1200">
          <a:solidFill>
            <a:schemeClr val="tx1"/>
          </a:solidFill>
          <a:latin typeface="+mn-lt"/>
          <a:ea typeface="+mn-ea"/>
          <a:cs typeface="+mn-cs"/>
        </a:defRPr>
      </a:lvl2pPr>
      <a:lvl3pPr marL="101944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784" kern="1200">
          <a:solidFill>
            <a:schemeClr val="tx1"/>
          </a:solidFill>
          <a:latin typeface="+mn-lt"/>
          <a:ea typeface="+mn-ea"/>
          <a:cs typeface="+mn-cs"/>
        </a:defRPr>
      </a:lvl3pPr>
      <a:lvl4pPr marL="1427225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835003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242782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650560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3058339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46611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1pPr>
      <a:lvl2pPr marL="407778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2pPr>
      <a:lvl3pPr marL="81555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3pPr>
      <a:lvl4pPr marL="1223335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631114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038892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44667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2854449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26222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935" userDrawn="1">
          <p15:clr>
            <a:srgbClr val="F26B43"/>
          </p15:clr>
        </p15:guide>
        <p15:guide id="5" orient="horz" pos="4042" userDrawn="1">
          <p15:clr>
            <a:srgbClr val="F26B43"/>
          </p15:clr>
        </p15:guide>
        <p15:guide id="9" pos="7401" userDrawn="1">
          <p15:clr>
            <a:srgbClr val="F26B43"/>
          </p15:clr>
        </p15:guide>
        <p15:guide id="13" pos="279" userDrawn="1">
          <p15:clr>
            <a:srgbClr val="F26B43"/>
          </p15:clr>
        </p15:guide>
        <p15:guide id="14" orient="horz" pos="278" userDrawn="1">
          <p15:clr>
            <a:srgbClr val="F26B43"/>
          </p15:clr>
        </p15:guide>
        <p15:guide id="15" orient="horz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DFD8EF26-FA82-6D40-93F2-70EAE952FA46}"/>
              </a:ext>
            </a:extLst>
          </p:cNvPr>
          <p:cNvSpPr/>
          <p:nvPr userDrawn="1"/>
        </p:nvSpPr>
        <p:spPr>
          <a:xfrm>
            <a:off x="1" y="1483200"/>
            <a:ext cx="5376454" cy="537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4EC720E-3048-2B4D-B927-E08F3BECF12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4500" y="416422"/>
            <a:ext cx="11303000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856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hf hdr="0" ftr="0"/>
  <p:txStyles>
    <p:titleStyle>
      <a:lvl1pPr algn="l" defTabSz="815557" rtl="0" eaLnBrk="1" latinLnBrk="0" hangingPunct="1">
        <a:lnSpc>
          <a:spcPct val="90000"/>
        </a:lnSpc>
        <a:spcBef>
          <a:spcPct val="0"/>
        </a:spcBef>
        <a:buNone/>
        <a:defRPr sz="39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3890" indent="-203890" algn="l" defTabSz="815557" rtl="0" eaLnBrk="1" latinLnBrk="0" hangingPunct="1">
        <a:lnSpc>
          <a:spcPct val="90000"/>
        </a:lnSpc>
        <a:spcBef>
          <a:spcPts val="892"/>
        </a:spcBef>
        <a:buFont typeface="Arial" panose="020B0604020202020204" pitchFamily="34" charset="0"/>
        <a:buChar char="•"/>
        <a:defRPr sz="2498" kern="1200">
          <a:solidFill>
            <a:schemeClr val="tx1"/>
          </a:solidFill>
          <a:latin typeface="+mn-lt"/>
          <a:ea typeface="+mn-ea"/>
          <a:cs typeface="+mn-cs"/>
        </a:defRPr>
      </a:lvl1pPr>
      <a:lvl2pPr marL="611668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2141" kern="1200">
          <a:solidFill>
            <a:schemeClr val="tx1"/>
          </a:solidFill>
          <a:latin typeface="+mn-lt"/>
          <a:ea typeface="+mn-ea"/>
          <a:cs typeface="+mn-cs"/>
        </a:defRPr>
      </a:lvl2pPr>
      <a:lvl3pPr marL="101944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784" kern="1200">
          <a:solidFill>
            <a:schemeClr val="tx1"/>
          </a:solidFill>
          <a:latin typeface="+mn-lt"/>
          <a:ea typeface="+mn-ea"/>
          <a:cs typeface="+mn-cs"/>
        </a:defRPr>
      </a:lvl3pPr>
      <a:lvl4pPr marL="1427225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835003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242782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650560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3058339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46611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1pPr>
      <a:lvl2pPr marL="407778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2pPr>
      <a:lvl3pPr marL="81555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3pPr>
      <a:lvl4pPr marL="1223335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631114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038892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44667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2854449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26222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935">
          <p15:clr>
            <a:srgbClr val="F26B43"/>
          </p15:clr>
        </p15:guide>
        <p15:guide id="5" orient="horz" pos="4042">
          <p15:clr>
            <a:srgbClr val="F26B43"/>
          </p15:clr>
        </p15:guide>
        <p15:guide id="9" pos="7401">
          <p15:clr>
            <a:srgbClr val="F26B43"/>
          </p15:clr>
        </p15:guide>
        <p15:guide id="13" pos="279">
          <p15:clr>
            <a:srgbClr val="F26B43"/>
          </p15:clr>
        </p15:guide>
        <p15:guide id="14" orient="horz" pos="278">
          <p15:clr>
            <a:srgbClr val="F26B43"/>
          </p15:clr>
        </p15:guide>
        <p15:guide id="15" orient="horz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799E554-D74C-2D46-A4A0-20AFFC9B03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8648700" y="2743200"/>
            <a:ext cx="3543300" cy="41148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5A7DF8FA-2683-4642-B02D-78840267E6F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6399" y="441325"/>
            <a:ext cx="1744349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947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hf hdr="0" ftr="0"/>
  <p:txStyles>
    <p:titleStyle>
      <a:lvl1pPr algn="l" defTabSz="815557" rtl="0" eaLnBrk="1" latinLnBrk="0" hangingPunct="1">
        <a:lnSpc>
          <a:spcPct val="90000"/>
        </a:lnSpc>
        <a:spcBef>
          <a:spcPct val="0"/>
        </a:spcBef>
        <a:buNone/>
        <a:defRPr sz="39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3890" indent="-203890" algn="l" defTabSz="815557" rtl="0" eaLnBrk="1" latinLnBrk="0" hangingPunct="1">
        <a:lnSpc>
          <a:spcPct val="90000"/>
        </a:lnSpc>
        <a:spcBef>
          <a:spcPts val="892"/>
        </a:spcBef>
        <a:buFont typeface="Arial" panose="020B0604020202020204" pitchFamily="34" charset="0"/>
        <a:buChar char="•"/>
        <a:defRPr sz="2498" kern="1200">
          <a:solidFill>
            <a:schemeClr val="tx1"/>
          </a:solidFill>
          <a:latin typeface="+mn-lt"/>
          <a:ea typeface="+mn-ea"/>
          <a:cs typeface="+mn-cs"/>
        </a:defRPr>
      </a:lvl1pPr>
      <a:lvl2pPr marL="611668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2141" kern="1200">
          <a:solidFill>
            <a:schemeClr val="tx1"/>
          </a:solidFill>
          <a:latin typeface="+mn-lt"/>
          <a:ea typeface="+mn-ea"/>
          <a:cs typeface="+mn-cs"/>
        </a:defRPr>
      </a:lvl2pPr>
      <a:lvl3pPr marL="101944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784" kern="1200">
          <a:solidFill>
            <a:schemeClr val="tx1"/>
          </a:solidFill>
          <a:latin typeface="+mn-lt"/>
          <a:ea typeface="+mn-ea"/>
          <a:cs typeface="+mn-cs"/>
        </a:defRPr>
      </a:lvl3pPr>
      <a:lvl4pPr marL="1427225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835003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242782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650560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3058339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46611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1pPr>
      <a:lvl2pPr marL="407778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2pPr>
      <a:lvl3pPr marL="81555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3pPr>
      <a:lvl4pPr marL="1223335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631114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038892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44667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2854449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26222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935">
          <p15:clr>
            <a:srgbClr val="F26B43"/>
          </p15:clr>
        </p15:guide>
        <p15:guide id="5" orient="horz" pos="4042">
          <p15:clr>
            <a:srgbClr val="F26B43"/>
          </p15:clr>
        </p15:guide>
        <p15:guide id="9" pos="7401">
          <p15:clr>
            <a:srgbClr val="F26B43"/>
          </p15:clr>
        </p15:guide>
        <p15:guide id="13" pos="279">
          <p15:clr>
            <a:srgbClr val="F26B43"/>
          </p15:clr>
        </p15:guide>
        <p15:guide id="14" orient="horz" pos="278">
          <p15:clr>
            <a:srgbClr val="F26B43"/>
          </p15:clr>
        </p15:guide>
        <p15:guide id="15" orient="horz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F26BA1FC-2AA7-46D3-BA9A-D73D533597C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46399" y="432533"/>
            <a:ext cx="1744349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184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74" r:id="rId3"/>
    <p:sldLayoutId id="2147483675" r:id="rId4"/>
  </p:sldLayoutIdLst>
  <p:hf hdr="0" ftr="0"/>
  <p:txStyles>
    <p:titleStyle>
      <a:lvl1pPr algn="l" defTabSz="815557" rtl="0" eaLnBrk="1" latinLnBrk="0" hangingPunct="1">
        <a:lnSpc>
          <a:spcPct val="90000"/>
        </a:lnSpc>
        <a:spcBef>
          <a:spcPct val="0"/>
        </a:spcBef>
        <a:buNone/>
        <a:defRPr sz="39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3890" indent="-203890" algn="l" defTabSz="815557" rtl="0" eaLnBrk="1" latinLnBrk="0" hangingPunct="1">
        <a:lnSpc>
          <a:spcPct val="90000"/>
        </a:lnSpc>
        <a:spcBef>
          <a:spcPts val="892"/>
        </a:spcBef>
        <a:buFont typeface="Arial" panose="020B0604020202020204" pitchFamily="34" charset="0"/>
        <a:buChar char="•"/>
        <a:defRPr sz="2498" kern="1200">
          <a:solidFill>
            <a:schemeClr val="tx1"/>
          </a:solidFill>
          <a:latin typeface="+mn-lt"/>
          <a:ea typeface="+mn-ea"/>
          <a:cs typeface="+mn-cs"/>
        </a:defRPr>
      </a:lvl1pPr>
      <a:lvl2pPr marL="611668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2141" kern="1200">
          <a:solidFill>
            <a:schemeClr val="tx1"/>
          </a:solidFill>
          <a:latin typeface="+mn-lt"/>
          <a:ea typeface="+mn-ea"/>
          <a:cs typeface="+mn-cs"/>
        </a:defRPr>
      </a:lvl2pPr>
      <a:lvl3pPr marL="101944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784" kern="1200">
          <a:solidFill>
            <a:schemeClr val="tx1"/>
          </a:solidFill>
          <a:latin typeface="+mn-lt"/>
          <a:ea typeface="+mn-ea"/>
          <a:cs typeface="+mn-cs"/>
        </a:defRPr>
      </a:lvl3pPr>
      <a:lvl4pPr marL="1427225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835003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242782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650560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3058339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46611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1pPr>
      <a:lvl2pPr marL="407778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2pPr>
      <a:lvl3pPr marL="81555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3pPr>
      <a:lvl4pPr marL="1223335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631114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038892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44667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2854449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26222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935">
          <p15:clr>
            <a:srgbClr val="F26B43"/>
          </p15:clr>
        </p15:guide>
        <p15:guide id="5" orient="horz" pos="4042">
          <p15:clr>
            <a:srgbClr val="F26B43"/>
          </p15:clr>
        </p15:guide>
        <p15:guide id="9" pos="7401">
          <p15:clr>
            <a:srgbClr val="F26B43"/>
          </p15:clr>
        </p15:guide>
        <p15:guide id="13" pos="279">
          <p15:clr>
            <a:srgbClr val="F26B43"/>
          </p15:clr>
        </p15:guide>
        <p15:guide id="14" orient="horz" pos="278">
          <p15:clr>
            <a:srgbClr val="F26B43"/>
          </p15:clr>
        </p15:guide>
        <p15:guide id="15" orient="horz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8DED63A8-5311-184A-B74C-C37B428BFE1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6400" y="442801"/>
            <a:ext cx="1745167" cy="82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04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hf hdr="0" ftr="0"/>
  <p:txStyles>
    <p:titleStyle>
      <a:lvl1pPr algn="l" defTabSz="815557" rtl="0" eaLnBrk="1" latinLnBrk="0" hangingPunct="1">
        <a:lnSpc>
          <a:spcPct val="90000"/>
        </a:lnSpc>
        <a:spcBef>
          <a:spcPct val="0"/>
        </a:spcBef>
        <a:buNone/>
        <a:defRPr sz="39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3890" indent="-203890" algn="l" defTabSz="815557" rtl="0" eaLnBrk="1" latinLnBrk="0" hangingPunct="1">
        <a:lnSpc>
          <a:spcPct val="90000"/>
        </a:lnSpc>
        <a:spcBef>
          <a:spcPts val="892"/>
        </a:spcBef>
        <a:buFont typeface="Arial" panose="020B0604020202020204" pitchFamily="34" charset="0"/>
        <a:buChar char="•"/>
        <a:defRPr sz="2498" kern="1200">
          <a:solidFill>
            <a:schemeClr val="tx1"/>
          </a:solidFill>
          <a:latin typeface="+mn-lt"/>
          <a:ea typeface="+mn-ea"/>
          <a:cs typeface="+mn-cs"/>
        </a:defRPr>
      </a:lvl1pPr>
      <a:lvl2pPr marL="611668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2141" kern="1200">
          <a:solidFill>
            <a:schemeClr val="tx1"/>
          </a:solidFill>
          <a:latin typeface="+mn-lt"/>
          <a:ea typeface="+mn-ea"/>
          <a:cs typeface="+mn-cs"/>
        </a:defRPr>
      </a:lvl2pPr>
      <a:lvl3pPr marL="101944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784" kern="1200">
          <a:solidFill>
            <a:schemeClr val="tx1"/>
          </a:solidFill>
          <a:latin typeface="+mn-lt"/>
          <a:ea typeface="+mn-ea"/>
          <a:cs typeface="+mn-cs"/>
        </a:defRPr>
      </a:lvl3pPr>
      <a:lvl4pPr marL="1427225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835003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242782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650560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3058339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46611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1pPr>
      <a:lvl2pPr marL="407778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2pPr>
      <a:lvl3pPr marL="81555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3pPr>
      <a:lvl4pPr marL="1223335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631114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038892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44667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2854449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26222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935">
          <p15:clr>
            <a:srgbClr val="F26B43"/>
          </p15:clr>
        </p15:guide>
        <p15:guide id="5" orient="horz" pos="4042">
          <p15:clr>
            <a:srgbClr val="F26B43"/>
          </p15:clr>
        </p15:guide>
        <p15:guide id="9" pos="7401">
          <p15:clr>
            <a:srgbClr val="F26B43"/>
          </p15:clr>
        </p15:guide>
        <p15:guide id="13" pos="279">
          <p15:clr>
            <a:srgbClr val="F26B43"/>
          </p15:clr>
        </p15:guide>
        <p15:guide id="14" orient="horz" pos="278">
          <p15:clr>
            <a:srgbClr val="F26B43"/>
          </p15:clr>
        </p15:guide>
        <p15:guide id="15" orient="horz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indogermanistik.uni-muenchen.de/personen/professoren/hackstein/publikationen/index.html" TargetMode="External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0635A1C9-B198-42E3-9A79-00E12DB82E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6400" y="4894749"/>
            <a:ext cx="4509913" cy="1276350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sz="1400" b="1" i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The Speakers of Indo-European and their World</a:t>
            </a:r>
            <a:endParaRPr lang="de-DE" sz="1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sz="1400" i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150 years of Indo-European studies in Basel</a:t>
            </a:r>
            <a:endParaRPr lang="de-DE" sz="1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de-DE" sz="1400" i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XVII. Fachtagung der IG</a:t>
            </a:r>
            <a:endParaRPr lang="de-DE" sz="1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Basel, 9th September 2024</a:t>
            </a:r>
            <a:endParaRPr lang="de-DE" sz="1600" b="1" kern="1200" dirty="0">
              <a:solidFill>
                <a:schemeClr val="accent2">
                  <a:lumMod val="75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6C865D23-7D9F-424C-B071-83CC2C519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2189713"/>
            <a:ext cx="4722476" cy="1390066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2400" dirty="0"/>
              <a:t>Responsive </a:t>
            </a:r>
            <a:r>
              <a:rPr lang="de-DE" sz="2400" dirty="0" err="1"/>
              <a:t>Particles</a:t>
            </a:r>
            <a:r>
              <a:rPr lang="de-DE" sz="2400" dirty="0"/>
              <a:t> in Indo-European </a:t>
            </a:r>
            <a:r>
              <a:rPr lang="de-DE" sz="2400" dirty="0" err="1"/>
              <a:t>from</a:t>
            </a:r>
            <a:r>
              <a:rPr lang="de-DE" sz="2400" dirty="0"/>
              <a:t> an </a:t>
            </a:r>
            <a:r>
              <a:rPr lang="de-DE" sz="2400" dirty="0" err="1"/>
              <a:t>etymological</a:t>
            </a:r>
            <a:r>
              <a:rPr lang="de-DE" sz="2400" dirty="0"/>
              <a:t> </a:t>
            </a:r>
            <a:r>
              <a:rPr lang="de-DE" sz="2400" dirty="0" err="1"/>
              <a:t>perspective</a:t>
            </a:r>
            <a:br>
              <a:rPr lang="de-DE" sz="2400" dirty="0"/>
            </a:br>
            <a:br>
              <a:rPr lang="de-DE" sz="2400" dirty="0"/>
            </a:br>
            <a:r>
              <a:rPr lang="de-DE" sz="1800" dirty="0"/>
              <a:t>Olav Hackstein, LMU München</a:t>
            </a:r>
            <a:endParaRPr lang="de-DE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17C78E8D-5AFA-4E89-B004-A6C249957BF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sz="1200" dirty="0"/>
              <a:t>Lehrstuhl für Historische und Indogermanische Sprachwissenschaft</a:t>
            </a:r>
          </a:p>
        </p:txBody>
      </p:sp>
      <p:pic>
        <p:nvPicPr>
          <p:cNvPr id="21" name="Bildplatzhalter 20">
            <a:extLst>
              <a:ext uri="{FF2B5EF4-FFF2-40B4-BE49-F238E27FC236}">
                <a16:creationId xmlns:a16="http://schemas.microsoft.com/office/drawing/2014/main" id="{FC760551-3F9A-7D17-93A7-CA657BD7814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t="10658" b="10658"/>
          <a:stretch>
            <a:fillRect/>
          </a:stretch>
        </p:blipFill>
        <p:spPr/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2482F01D-B7B1-36AC-84B2-C7A88F1D80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2575" y="1484312"/>
            <a:ext cx="6829425" cy="5373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773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D1A2E3-3E4C-4AE2-B42D-5F559DEBB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de-DE" sz="2400" dirty="0"/>
              <a:t>Responsive </a:t>
            </a:r>
            <a:r>
              <a:rPr lang="de-DE" sz="2400" dirty="0" err="1"/>
              <a:t>Particles</a:t>
            </a:r>
            <a:r>
              <a:rPr lang="de-DE" sz="2400" dirty="0"/>
              <a:t> in Indo-European </a:t>
            </a:r>
            <a:r>
              <a:rPr lang="de-DE" sz="2400" dirty="0" err="1"/>
              <a:t>from</a:t>
            </a:r>
            <a:r>
              <a:rPr lang="de-DE" sz="2400" dirty="0"/>
              <a:t> an </a:t>
            </a:r>
            <a:r>
              <a:rPr lang="de-DE" sz="2400" dirty="0" err="1"/>
              <a:t>etymological</a:t>
            </a:r>
            <a:r>
              <a:rPr lang="de-DE" sz="2400" dirty="0"/>
              <a:t> </a:t>
            </a:r>
            <a:r>
              <a:rPr lang="de-DE" sz="2400" dirty="0" err="1"/>
              <a:t>perspective</a:t>
            </a:r>
            <a:b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Olav Hackstein, LMU München</a:t>
            </a:r>
            <a:b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1800" dirty="0">
                <a:latin typeface="Times New Roman" panose="02020603050405020304" pitchFamily="18" charset="0"/>
              </a:rPr>
              <a:t>The Speakers of Indo-European and their World</a:t>
            </a:r>
            <a:br>
              <a:rPr lang="de-DE" sz="1800" dirty="0">
                <a:latin typeface="Times New Roman" panose="02020603050405020304" pitchFamily="18" charset="0"/>
              </a:rPr>
            </a:br>
            <a:r>
              <a:rPr lang="en-US" sz="1800" dirty="0">
                <a:latin typeface="Times New Roman" panose="02020603050405020304" pitchFamily="18" charset="0"/>
              </a:rPr>
              <a:t>150 years of Indo-European studies in Basel</a:t>
            </a:r>
            <a:br>
              <a:rPr lang="de-DE" sz="1800" dirty="0">
                <a:latin typeface="Times New Roman" panose="02020603050405020304" pitchFamily="18" charset="0"/>
              </a:rPr>
            </a:br>
            <a:r>
              <a:rPr lang="de-DE" sz="1800" dirty="0">
                <a:latin typeface="Times New Roman" panose="02020603050405020304" pitchFamily="18" charset="0"/>
              </a:rPr>
              <a:t>XVII. Fachtagung der IG</a:t>
            </a:r>
            <a:br>
              <a:rPr lang="de-DE" sz="1800" dirty="0">
                <a:latin typeface="Times New Roman" panose="02020603050405020304" pitchFamily="18" charset="0"/>
              </a:rPr>
            </a:br>
            <a:r>
              <a:rPr lang="en-US" sz="1800" dirty="0">
                <a:latin typeface="Times New Roman" panose="02020603050405020304" pitchFamily="18" charset="0"/>
              </a:rPr>
              <a:t>Basel, 9th September 2024</a:t>
            </a:r>
            <a:endParaRPr lang="de-DE" sz="18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919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3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Acknowledgements</a:t>
            </a:r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99594"/>
            <a:ext cx="10459616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</a:rPr>
              <a:t>Earlier versions of this paper were presented to 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PMingLiU" panose="02020500000000000000" pitchFamily="18" charset="-120"/>
            </a:endParaRPr>
          </a:p>
          <a:p>
            <a:pPr marL="342900" lvl="0" indent="-342900" hangingPunct="0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</a:rPr>
              <a:t>the École Pratique des Hautes Études, Paris (4 April 2016).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PMingLiU" panose="02020500000000000000" pitchFamily="18" charset="-120"/>
            </a:endParaRPr>
          </a:p>
          <a:p>
            <a:pPr marL="342900" lvl="0" indent="-342900" hangingPunct="0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</a:rPr>
              <a:t>the </a:t>
            </a:r>
            <a:r>
              <a:rPr lang="en-GB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</a:rPr>
              <a:t>Forschungskolloquium</a:t>
            </a:r>
            <a:r>
              <a:rPr lang="en-GB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</a:rPr>
              <a:t> at the Institute of Comparative Linguistics at the University of Zurich (12 May 2017).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PMingLiU" panose="02020500000000000000" pitchFamily="18" charset="-120"/>
            </a:endParaRPr>
          </a:p>
          <a:p>
            <a:pPr marL="342900" lvl="0" indent="-342900" hangingPunct="0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</a:rPr>
              <a:t>the 36th East Coast Indo-European Conference at Cornell University, Ithaca, NY (2 June 2017)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PMingLiU" panose="02020500000000000000" pitchFamily="18" charset="-120"/>
            </a:endParaRPr>
          </a:p>
          <a:p>
            <a:pPr hangingPunct="0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</a:rPr>
              <a:t>I thank all my audiences for their feedback. 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PMingLiU" panose="02020500000000000000" pitchFamily="18" charset="-120"/>
            </a:endParaRPr>
          </a:p>
          <a:p>
            <a:pPr algn="just">
              <a:lnSpc>
                <a:spcPts val="2400"/>
              </a:lnSpc>
              <a:spcAft>
                <a:spcPts val="600"/>
              </a:spcAft>
            </a:pP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169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4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1 Introduction</a:t>
            </a:r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99594"/>
            <a:ext cx="1045961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There are different linguistic strategies to respond affirmatively or negatively to previous utterances and 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yes/no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-questions. Most prominent are three strategies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endParaRPr lang="en-US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indent="-457200">
              <a:lnSpc>
                <a:spcPts val="2400"/>
              </a:lnSpc>
              <a:spcAft>
                <a:spcPts val="600"/>
              </a:spcAft>
              <a:buAutoNum type="alphaLcParenR"/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use of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echo-</a:t>
            </a:r>
            <a:r>
              <a:rPr lang="en-US" sz="20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responsives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that usually involve the repetition of the preceding question in the affirmative or negative, elliptically reduced by the elision of the topical information (topic drop), e.g., Question: </a:t>
            </a:r>
            <a:r>
              <a:rPr lang="en-US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Do you swear to tell the truth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the whole truth and nothing but the whole truth?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‑ Answer: </a:t>
            </a:r>
            <a:r>
              <a:rPr lang="en-US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 do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or </a:t>
            </a:r>
          </a:p>
          <a:p>
            <a:pPr marL="457200" indent="-457200">
              <a:lnSpc>
                <a:spcPts val="2400"/>
              </a:lnSpc>
              <a:spcAft>
                <a:spcPts val="600"/>
              </a:spcAft>
              <a:buAutoNum type="alphaLcParenR"/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use of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responsive particles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like English </a:t>
            </a:r>
            <a:r>
              <a:rPr lang="en-US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Yes!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or </a:t>
            </a:r>
            <a:r>
              <a:rPr lang="en-US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No!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or </a:t>
            </a:r>
          </a:p>
          <a:p>
            <a:pPr marL="457200" indent="-457200">
              <a:lnSpc>
                <a:spcPts val="2400"/>
              </a:lnSpc>
              <a:spcAft>
                <a:spcPts val="600"/>
              </a:spcAft>
              <a:buAutoNum type="alphaLcParenR"/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combination of a) and b)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of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responsive particle plus echo-responsive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as in English 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You didn’t sell your house, did you? ‑ No, I didn’t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</a:p>
          <a:p>
            <a:pPr>
              <a:lnSpc>
                <a:spcPts val="24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All of these strategies have been dealt with in the secondary literature mostly from a synchronic perspective. In my contribution I intend to add the diachronic perspective. It is possible to reconstruct the echo-answer system of type a) for Proto-Indo-European, and to document that responsive particles of type b) often evolved from the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lexicalization of echo-responsive sentence fragments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773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5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 Introduction</a:t>
            </a:r>
            <a:endParaRPr lang="de-DE" sz="24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99594"/>
            <a:ext cx="10459616" cy="3067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gentiu"/>
                <a:cs typeface="Times New Roman" panose="02020603050405020304" pitchFamily="18" charset="0"/>
              </a:rPr>
              <a:t>Overview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Theory: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 grammar of 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signalling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consent and dissent: Information structure, pragmatics, syntax.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 Documentation: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Echo-responsive systems in the earliest attested Indo-European languages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Etymological application: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From echo answer to responsive particle: Sample studies.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ts val="2400"/>
              </a:lnSpc>
              <a:spcAft>
                <a:spcPts val="600"/>
              </a:spcAft>
            </a:pPr>
            <a:endParaRPr lang="en-US" sz="2000" dirty="0">
              <a:solidFill>
                <a:schemeClr val="tx2"/>
              </a:solidFill>
              <a:latin typeface="Times New Roman" panose="02020603050405020304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fontAlgn="base">
              <a:lnSpc>
                <a:spcPts val="2400"/>
              </a:lnSpc>
              <a:spcAft>
                <a:spcPts val="600"/>
              </a:spcAft>
            </a:pP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229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6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1.1 Structure and parameters of answering systems</a:t>
            </a:r>
            <a:endParaRPr lang="de-DE" sz="24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99594"/>
            <a:ext cx="10459616" cy="4141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Interactional dichotomy in dialogue, soliloquy, and treatise</a:t>
            </a:r>
            <a:endParaRPr lang="de-DE" sz="2000" b="1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input 	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→ 	output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stimulus					→  	response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topic raising utterance		→ 	responsive comment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(question/directive/declarative)</a:t>
            </a:r>
            <a:endParaRPr lang="en-US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endParaRPr lang="en-US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While an instantiation of this interactional dichotomy as “question and answer” is most natural, “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directive plus response”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and “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declarative plus response”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are well attested too, cf. Morris Jones 1999:6, 127.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  <a:tabLst>
                <a:tab pos="2408555" algn="l"/>
                <a:tab pos="4117975" algn="l"/>
              </a:tabLst>
            </a:pPr>
            <a:endParaRPr lang="en-US" sz="2000" b="1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079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7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1.1 Structure and parameters of answering systems</a:t>
            </a:r>
            <a:endParaRPr lang="de-DE" sz="24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62270"/>
            <a:ext cx="10459616" cy="5000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  <a:spcAft>
                <a:spcPts val="300"/>
              </a:spcAft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										</a:t>
            </a:r>
            <a:r>
              <a:rPr lang="en-US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Abbreviations</a:t>
            </a:r>
            <a:endParaRPr lang="en-US" dirty="0">
              <a:solidFill>
                <a:schemeClr val="tx2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ts val="1800"/>
              </a:lnSpc>
              <a:spcAft>
                <a:spcPts val="300"/>
              </a:spcAft>
            </a:pPr>
            <a:r>
              <a:rPr lang="en-US" sz="16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									Q</a:t>
            </a:r>
            <a:r>
              <a:rPr lang="en-US" sz="16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= Question          </a:t>
            </a:r>
            <a:r>
              <a:rPr lang="en-US" sz="16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Resp</a:t>
            </a:r>
            <a:r>
              <a:rPr lang="en-US" sz="16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= Response</a:t>
            </a:r>
          </a:p>
          <a:p>
            <a:pPr>
              <a:lnSpc>
                <a:spcPts val="1800"/>
              </a:lnSpc>
              <a:spcAft>
                <a:spcPts val="300"/>
              </a:spcAft>
            </a:pPr>
            <a:r>
              <a:rPr lang="en-US" sz="16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										</a:t>
            </a:r>
            <a:r>
              <a:rPr lang="en-US" sz="16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Dir</a:t>
            </a:r>
            <a:r>
              <a:rPr lang="en-US" sz="16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= Directive </a:t>
            </a:r>
          </a:p>
          <a:p>
            <a:pPr>
              <a:lnSpc>
                <a:spcPts val="1800"/>
              </a:lnSpc>
              <a:spcAft>
                <a:spcPts val="300"/>
              </a:spcAft>
            </a:pP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									</a:t>
            </a:r>
            <a:r>
              <a:rPr lang="en-US" sz="16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Decl</a:t>
            </a:r>
            <a:r>
              <a:rPr lang="en-US" sz="16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= Declarative </a:t>
            </a:r>
            <a:r>
              <a:rPr lang="en-US" sz="16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de-DE" sz="16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160"/>
              </a:lnSpc>
              <a:spcAft>
                <a:spcPts val="300"/>
              </a:spcAft>
            </a:pPr>
            <a:r>
              <a:rPr lang="fr-FR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(1)	</a:t>
            </a:r>
            <a:r>
              <a:rPr lang="fr-FR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 + </a:t>
            </a:r>
            <a:r>
              <a:rPr lang="fr-FR" sz="18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response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160"/>
              </a:lnSpc>
              <a:spcAft>
                <a:spcPts val="300"/>
              </a:spcAft>
            </a:pPr>
            <a:r>
              <a:rPr lang="fr-FR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Q:	</a:t>
            </a:r>
            <a:r>
              <a:rPr lang="fr-FR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Num</a:t>
            </a:r>
            <a:r>
              <a:rPr lang="fr-FR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radix</a:t>
            </a:r>
            <a:r>
              <a:rPr lang="fr-FR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fuit</a:t>
            </a:r>
            <a:r>
              <a:rPr lang="fr-FR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160"/>
              </a:lnSpc>
              <a:spcAft>
                <a:spcPts val="300"/>
              </a:spcAft>
            </a:pPr>
            <a:r>
              <a:rPr lang="fr-FR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‘Was it radish?’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160"/>
              </a:lnSpc>
              <a:spcAft>
                <a:spcPts val="3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Resp: </a:t>
            </a:r>
            <a:r>
              <a:rPr lang="en-US" sz="18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Non </a:t>
            </a:r>
            <a:r>
              <a:rPr lang="en-US" sz="18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fuit</a:t>
            </a:r>
            <a:r>
              <a:rPr lang="en-US" sz="18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160"/>
              </a:lnSpc>
              <a:spcAft>
                <a:spcPts val="6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‘No, it wasn’t.’ (</a:t>
            </a:r>
            <a:r>
              <a:rPr lang="fr-FR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Pl. </a:t>
            </a:r>
            <a:r>
              <a:rPr lang="fr-FR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Rud</a:t>
            </a:r>
            <a:r>
              <a:rPr lang="fr-FR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fr-FR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912)</a:t>
            </a:r>
          </a:p>
          <a:p>
            <a:pPr>
              <a:lnSpc>
                <a:spcPts val="2160"/>
              </a:lnSpc>
              <a:spcAft>
                <a:spcPts val="600"/>
              </a:spcAft>
            </a:pP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2160"/>
              </a:lnSpc>
              <a:spcAft>
                <a:spcPts val="300"/>
              </a:spcAft>
              <a:buAutoNum type="arabicParenBoth" startAt="2"/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directive + response					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(3)	</a:t>
            </a:r>
            <a:r>
              <a:rPr lang="en-US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declarative + response</a:t>
            </a:r>
          </a:p>
          <a:p>
            <a:pPr>
              <a:lnSpc>
                <a:spcPts val="2160"/>
              </a:lnSpc>
              <a:spcAft>
                <a:spcPts val="3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 Dir:	</a:t>
            </a:r>
            <a:r>
              <a:rPr lang="en-US" sz="18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Mane! 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			</a:t>
            </a:r>
            <a:r>
              <a:rPr lang="en-US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Decl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	</a:t>
            </a:r>
            <a:r>
              <a:rPr lang="en-US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Primum </a:t>
            </a:r>
            <a:r>
              <a:rPr lang="en-US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huius</a:t>
            </a:r>
            <a:r>
              <a:rPr lang="en-US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uxori</a:t>
            </a:r>
            <a:r>
              <a:rPr lang="en-US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</a:t>
            </a:r>
            <a:r>
              <a:rPr lang="en-US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mater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ts val="2160"/>
              </a:lnSpc>
              <a:spcAft>
                <a:spcPts val="300"/>
              </a:spcAft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‘Stay!’ 	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				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‘To begin with his wife has a mother.’</a:t>
            </a:r>
          </a:p>
          <a:p>
            <a:pPr>
              <a:lnSpc>
                <a:spcPts val="2160"/>
              </a:lnSpc>
              <a:spcAft>
                <a:spcPts val="300"/>
              </a:spcAft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Resp: </a:t>
            </a:r>
            <a:r>
              <a:rPr lang="en-US" sz="18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Non </a:t>
            </a:r>
            <a:r>
              <a:rPr lang="en-US" sz="18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maneo</a:t>
            </a:r>
            <a:r>
              <a:rPr lang="en-US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	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Resp:	</a:t>
            </a:r>
            <a:r>
              <a:rPr lang="en-US" sz="18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</a:t>
            </a:r>
            <a:r>
              <a:rPr lang="en-US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>
              <a:lnSpc>
                <a:spcPts val="2160"/>
              </a:lnSpc>
              <a:spcAft>
                <a:spcPts val="300"/>
              </a:spcAft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‘No, I won’t stay.’ (Pl. </a:t>
            </a:r>
            <a:r>
              <a:rPr lang="en-US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Bacch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572)			‘She has.’ (Ter. </a:t>
            </a:r>
            <a:r>
              <a:rPr lang="en-US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929)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	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227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8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1.2 Echo Answer, Topic Drop and Echo of Salient Antecedent</a:t>
            </a:r>
            <a:endParaRPr lang="de-DE" sz="24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62270"/>
            <a:ext cx="10459616" cy="3741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widely attested discourse strategy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of signaling consent and dissent is the so-called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echo answer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cf. Sadock &amp; Zwicky 1985: 191, Morris-Jones 1999, Huddleston &amp; Pullum 2008: 847-849. The echo answer repeats in the affirmative or negative a preceding polar question, declarative or directive utterance, mirroring it lexically. The lexical repetition allows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elliptical truncation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and the truncation follows certain guidelines. A recurrent scheme consists in the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elliptical reduction by topic drop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cf. 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Trutkowski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2016.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reduction elides the </a:t>
            </a:r>
            <a:r>
              <a:rPr lang="en-US" sz="20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extrafocal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topic part of the question</a:t>
            </a:r>
            <a:endParaRPr lang="en-US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leaves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unreduced the so-called salient antecedent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or focal component, which is under interrogative scope, boldfaced in the following example.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673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9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1.2 Echo Answer, Topic Drop and Echo of Salient Antecedent</a:t>
            </a:r>
            <a:endParaRPr lang="de-DE" sz="24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62270"/>
            <a:ext cx="10459616" cy="3808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de-DE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Echo Response </a:t>
            </a:r>
            <a:r>
              <a:rPr lang="de-DE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de-DE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Topic Drop and </a:t>
            </a:r>
            <a:r>
              <a:rPr lang="de-DE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Salient </a:t>
            </a:r>
            <a:r>
              <a:rPr lang="de-DE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Antecedent</a:t>
            </a:r>
            <a:r>
              <a:rPr lang="de-DE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under</a:t>
            </a:r>
            <a:r>
              <a:rPr lang="de-DE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Interrogative </a:t>
            </a:r>
            <a:r>
              <a:rPr lang="de-DE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Scope</a:t>
            </a:r>
            <a:r>
              <a:rPr lang="de-DE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de-DE" sz="1800" b="1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de-DE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Topic: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x</a:t>
            </a:r>
            <a:r>
              <a:rPr lang="de-DE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de-DE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being</a:t>
            </a:r>
            <a:r>
              <a:rPr lang="de-DE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at </a:t>
            </a:r>
            <a:r>
              <a:rPr lang="de-DE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de-DE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fridge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 </a:t>
            </a:r>
            <a:r>
              <a:rPr lang="de-DE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Salient </a:t>
            </a:r>
            <a:r>
              <a:rPr lang="de-DE" sz="18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Antecedent</a:t>
            </a:r>
            <a:r>
              <a:rPr lang="de-DE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/Polar Focus: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instantiation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yes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(x)</a:t>
            </a:r>
            <a:r>
              <a:rPr lang="de-DE" i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de-DE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</a:t>
            </a:r>
            <a:r>
              <a:rPr lang="de-DE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(x)</a:t>
            </a:r>
            <a:r>
              <a:rPr lang="de-DE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(4) </a:t>
            </a:r>
            <a:r>
              <a:rPr lang="de-DE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Q: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[</a:t>
            </a:r>
            <a:r>
              <a:rPr lang="de-DE" sz="1800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Salient </a:t>
            </a:r>
            <a:r>
              <a:rPr lang="de-DE" sz="1800" baseline="-25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Antecedent</a:t>
            </a:r>
            <a:r>
              <a:rPr lang="de-DE" sz="1800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de-DE" sz="1800" baseline="-25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de-DE" sz="1800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baseline="-25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Scope</a:t>
            </a:r>
            <a:r>
              <a:rPr lang="de-DE" sz="1800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Warst du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[</a:t>
            </a:r>
            <a:r>
              <a:rPr lang="de-DE" sz="1800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Topic 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schon wieder am Kühlschrank]?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1800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Salient Antecedent=Int Scope </a:t>
            </a:r>
            <a:r>
              <a:rPr lang="en-US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Have you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[</a:t>
            </a:r>
            <a:r>
              <a:rPr lang="en-US" sz="1800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Topic 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yet again been at the fridge]?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de-DE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de-DE" sz="18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</a:t>
            </a:r>
            <a:r>
              <a:rPr lang="de-DE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(Nein,) [</a:t>
            </a:r>
            <a:r>
              <a:rPr lang="de-DE" sz="1800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Topic </a:t>
            </a:r>
            <a:r>
              <a:rPr lang="de-DE" sz="1800" baseline="-25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Drop</a:t>
            </a:r>
            <a:r>
              <a:rPr lang="de-DE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</a:t>
            </a:r>
            <a:r>
              <a:rPr lang="de-DE" sz="1800" strike="sngStrike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schon</a:t>
            </a:r>
            <a:r>
              <a:rPr lang="de-DE" sz="1800" strike="sngStrike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wieder am Kühlschrank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r>
              <a:rPr lang="de-DE" sz="1800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de-DE" sz="1800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Salient </a:t>
            </a:r>
            <a:r>
              <a:rPr lang="de-DE" sz="1800" baseline="-25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Antecedent</a:t>
            </a:r>
            <a:r>
              <a:rPr lang="de-DE" sz="1800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de-DE" sz="1800" baseline="-25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de-DE" sz="1800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baseline="-25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Scope</a:t>
            </a:r>
            <a:r>
              <a:rPr lang="de-DE" sz="1800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Echo </a:t>
            </a:r>
            <a:r>
              <a:rPr lang="de-DE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war ich nicht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].</a:t>
            </a:r>
            <a:b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(No,) [</a:t>
            </a:r>
            <a:r>
              <a:rPr lang="en-US" sz="1800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Topic </a:t>
            </a:r>
            <a:r>
              <a:rPr lang="en-US" sz="1800" baseline="-25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Drop</a:t>
            </a:r>
            <a:r>
              <a:rPr lang="en-US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</a:t>
            </a:r>
            <a:r>
              <a:rPr lang="en-US" sz="1800" strike="sngStrike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yet</a:t>
            </a:r>
            <a:r>
              <a:rPr lang="en-US" sz="1800" strike="sngStrike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again been at the fridge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r>
              <a:rPr lang="en-US" sz="1800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1800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Salient Antecedent=Int Scope Echo </a:t>
            </a:r>
            <a:r>
              <a:rPr lang="en-US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haven’t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]. 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604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10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1.3 Degree of lexical echo responsion</a:t>
            </a:r>
            <a:endParaRPr lang="de-DE" sz="24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62270"/>
            <a:ext cx="10459616" cy="20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b="1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1.3.1 Complete lexical mirroring</a:t>
            </a:r>
            <a:endParaRPr lang="de-DE" sz="2000" b="1" i="1" dirty="0"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endParaRPr lang="en-US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(5)	Q:		</a:t>
            </a:r>
            <a:r>
              <a:rPr lang="en-US" sz="20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dixi</a:t>
            </a:r>
            <a:r>
              <a:rPr lang="en-US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=n ego haec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…?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Resp:	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modo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quidem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hercle</a:t>
            </a:r>
            <a:r>
              <a:rPr lang="en-US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haec </a:t>
            </a:r>
            <a:r>
              <a:rPr lang="en-US" sz="20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dixisti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(Pl. 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Cist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298)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297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11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1.3 Degree of lexical echo responsion</a:t>
            </a:r>
            <a:endParaRPr lang="de-DE" sz="24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62270"/>
            <a:ext cx="10459616" cy="5023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1.3.2 Partial Lexical mirroring of the finite verb with topic drop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Generally, unmarked polar yes/no-questions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without an articulated informational structure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display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broad interrogative scope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over the polarity of the entire utterance (polarity focus). Many ancient and modern Indo-European languages answer such questions with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topic drop and the lexical mirroring just of the finite verb in the affirmative or negative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16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Cf. for Latin Devine &amp; Stephens: “In broad scope focus yes-no questions when focus is on polarity, the verb raises into contact with interrogative polarity operator in CP (</a:t>
            </a:r>
            <a:r>
              <a:rPr lang="en-US" sz="16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GaramondPage0b"/>
                <a:cs typeface="Times New Roman" panose="02020603050405020304" pitchFamily="18" charset="0"/>
              </a:rPr>
              <a:t>§</a:t>
            </a:r>
            <a:r>
              <a:rPr lang="en-US" sz="16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2.1).” (Devine &amp; Stephens 2006:235).</a:t>
            </a:r>
            <a:endParaRPr lang="de-DE" sz="16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(6)	</a:t>
            </a:r>
            <a:r>
              <a:rPr lang="fr-FR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Q:		</a:t>
            </a:r>
            <a:r>
              <a:rPr lang="fr-FR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ai=</a:t>
            </a:r>
            <a:r>
              <a:rPr lang="fr-FR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 </a:t>
            </a:r>
            <a:r>
              <a:rPr lang="fr-FR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heri</a:t>
            </a:r>
            <a:r>
              <a:rPr lang="fr-FR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nos </a:t>
            </a:r>
            <a:r>
              <a:rPr lang="fr-FR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advenisse</a:t>
            </a:r>
            <a:r>
              <a:rPr lang="fr-FR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huc</a:t>
            </a:r>
            <a:r>
              <a:rPr lang="fr-FR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fr-FR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‘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 you claim that we arrived here yesterday?’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Resp:	</a:t>
            </a:r>
            <a:r>
              <a:rPr lang="en-US" sz="20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aio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I do. (</a:t>
            </a:r>
            <a:r>
              <a:rPr lang="fr-FR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Pl. </a:t>
            </a:r>
            <a:r>
              <a:rPr lang="fr-FR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Amph.</a:t>
            </a:r>
            <a:r>
              <a:rPr lang="fr-FR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799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(7)	Q:		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iam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dedit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argentum?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Resp:	</a:t>
            </a:r>
            <a:r>
              <a:rPr lang="en-US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non </a:t>
            </a:r>
            <a:r>
              <a:rPr lang="en-US" sz="20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dedit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(Pl. 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Asin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638)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299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12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1.3 Degree of lexical echo responsion</a:t>
            </a:r>
            <a:endParaRPr lang="de-DE" sz="24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62270"/>
            <a:ext cx="10459616" cy="399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1800" b="1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1.3.3 Maximal truncation to the negative polarity marker</a:t>
            </a:r>
            <a:endParaRPr lang="de-DE" sz="1800" b="1" i="1" dirty="0"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(8)	</a:t>
            </a:r>
            <a:r>
              <a:rPr lang="en-US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Latin</a:t>
            </a:r>
            <a:endParaRPr lang="de-DE" sz="1800" b="1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Decl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	</a:t>
            </a:r>
            <a:r>
              <a:rPr lang="en-US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Quod</a:t>
            </a:r>
            <a:r>
              <a:rPr lang="en-US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bonum </a:t>
            </a:r>
            <a:r>
              <a:rPr lang="en-US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atque</a:t>
            </a:r>
            <a:r>
              <a:rPr lang="en-US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fortunatum</a:t>
            </a:r>
            <a:r>
              <a:rPr lang="en-US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mihi sit.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en-US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‘May this turn out well and luckily for me.’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Resp:	</a:t>
            </a:r>
            <a:r>
              <a:rPr lang="en-US" sz="18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Non</a:t>
            </a:r>
            <a:r>
              <a:rPr lang="en-US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‘</a:t>
            </a:r>
            <a:r>
              <a:rPr lang="en-US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.’ 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Pl. </a:t>
            </a:r>
            <a:r>
              <a:rPr lang="en-US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Cas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402f.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(9)	</a:t>
            </a:r>
            <a:r>
              <a:rPr lang="en-US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Greek</a:t>
            </a:r>
            <a:endParaRPr lang="de-DE" sz="1800" b="1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Q:		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ἢ </a:t>
            </a:r>
            <a:r>
              <a:rPr lang="de-DE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ἄλλ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᾽ </a:t>
            </a:r>
            <a:r>
              <a:rPr lang="de-DE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ἄττ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α καλεῖς τὰ μήτε ἀγαθὰ μήτε κακά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‘Or will you call something else what is neither good nor bad?’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Resp:	</a:t>
            </a:r>
            <a:r>
              <a:rPr lang="de-DE" sz="18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οὔκ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ἀλλὰ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τα</a:t>
            </a:r>
            <a:r>
              <a:rPr lang="de-DE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ῦτ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‘</a:t>
            </a:r>
            <a:r>
              <a:rPr lang="en-US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but those.’ (Pl. </a:t>
            </a:r>
            <a:r>
              <a:rPr lang="en-US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Grg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468a)</a:t>
            </a:r>
            <a:endParaRPr lang="de-DE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410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13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1.3 Degree of lexical echo responsion</a:t>
            </a:r>
            <a:endParaRPr lang="de-DE" sz="24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62270"/>
            <a:ext cx="10459616" cy="5517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1800" b="1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1.3.3 Maximal truncation to negative polarity marker</a:t>
            </a:r>
            <a:endParaRPr lang="de-DE" sz="1800" b="1" i="1" dirty="0"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(10)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de-DE" sz="20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Vedic</a:t>
            </a:r>
            <a:endParaRPr lang="de-DE" sz="2000" b="1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Q:		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paśyasi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tvaṃ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devayānaṃ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panthānam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iti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‘Do you see the path leading to the gods?’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Resp:	</a:t>
            </a:r>
            <a:r>
              <a:rPr lang="en-US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 (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hovāca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‘No’ (, he said.) (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Jaiminīya-Brāhmaṇa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2.278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(11)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Hittite</a:t>
            </a:r>
            <a:endParaRPr lang="de-DE" sz="2000" b="1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indent="-450215">
              <a:lnSpc>
                <a:spcPct val="115000"/>
              </a:lnSpc>
              <a:spcAft>
                <a:spcPts val="600"/>
              </a:spcAft>
            </a:pPr>
            <a:r>
              <a:rPr lang="en-US" sz="2000" cap="small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Q: 		un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aš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cap="small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dingir-meš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-ašš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⸗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US" sz="2000" cap="small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zi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anza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tamāiš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kuiški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indent="-450215"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‘Is the mind of man and gods different?’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cap="small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Resp: 	</a:t>
            </a:r>
            <a:r>
              <a:rPr lang="en-US" sz="2000" b="1" cap="small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ul</a:t>
            </a:r>
            <a:endParaRPr lang="de-DE" sz="2000" b="1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‘No.’       (KUB 13.4 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21-22, 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CHD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s.v.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natta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419)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4696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14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1.3 Degree of lexical echo responsion</a:t>
            </a:r>
            <a:endParaRPr lang="de-DE" sz="24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62270"/>
            <a:ext cx="10459616" cy="2736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b="1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1.3.4 Maximal truncation to single focused nominal constituents (narrow focus)</a:t>
            </a:r>
            <a:endParaRPr lang="de-DE" sz="2000" b="1" i="1" dirty="0"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Polar yes/no questions may exhibit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narrow interrogative scope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scoping not over the entire proposition’s polarity, but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over single, mostly nominal constituents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of the proposition in question. A polarization of the informational structure in focal and 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extrafocal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constituents obtains. The echo answer returns lexically the focalized noun phrases or single noun-phrase constituents.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1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15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1.3 Degree of lexical echo responsion</a:t>
            </a:r>
            <a:endParaRPr lang="de-DE" sz="24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62270"/>
            <a:ext cx="10459616" cy="5953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b="1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1.3.4 Maximal truncation to focused constituents (narrow focus)</a:t>
            </a:r>
            <a:endParaRPr lang="de-DE" sz="2000" b="1" i="1" dirty="0"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300"/>
              </a:spcAft>
              <a:tabLst>
                <a:tab pos="449580" algn="l"/>
                <a:tab pos="899160" algn="l"/>
                <a:tab pos="1348740" algn="l"/>
                <a:tab pos="1798320" algn="l"/>
                <a:tab pos="2247900" algn="l"/>
                <a:tab pos="2697480" algn="l"/>
                <a:tab pos="3136900" algn="l"/>
              </a:tabLst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(12a) 	Q: 	Habt </a:t>
            </a:r>
            <a:r>
              <a:rPr lang="de-DE" sz="20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ihr</a:t>
            </a:r>
            <a:r>
              <a:rPr lang="de-DE" sz="2000" b="1" baseline="-25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de-DE" sz="2000" b="1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b="1" baseline="-25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Scope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euren Hund verkauft?	</a:t>
            </a:r>
          </a:p>
          <a:p>
            <a:pPr marL="450215">
              <a:lnSpc>
                <a:spcPct val="115000"/>
              </a:lnSpc>
              <a:spcAft>
                <a:spcPts val="300"/>
              </a:spcAft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Have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sold your dog?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>
              <a:lnSpc>
                <a:spcPct val="115000"/>
              </a:lnSpc>
              <a:spcAft>
                <a:spcPts val="300"/>
              </a:spcAft>
            </a:pP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	Nein, </a:t>
            </a:r>
            <a:r>
              <a:rPr lang="de-DE" sz="20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wir</a:t>
            </a:r>
            <a:r>
              <a:rPr lang="de-DE" sz="2000" b="1" baseline="-25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de-DE" sz="2000" b="1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b="1" baseline="-25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Scope</a:t>
            </a:r>
            <a:r>
              <a:rPr lang="de-DE" sz="2000" b="1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Echo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[</a:t>
            </a:r>
            <a:r>
              <a:rPr lang="de-DE" sz="2000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Topic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___]nicht [</a:t>
            </a:r>
            <a:r>
              <a:rPr lang="de-DE" sz="2000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Topic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___][, aber unsere Nachbarn].</a:t>
            </a:r>
          </a:p>
          <a:p>
            <a:pPr marL="449580">
              <a:lnSpc>
                <a:spcPct val="115000"/>
              </a:lnSpc>
              <a:spcAft>
                <a:spcPts val="300"/>
              </a:spcAft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No, not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but our 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neigbhors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did.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(12b)	Q: 	Habt Ihr euren </a:t>
            </a:r>
            <a:r>
              <a:rPr lang="de-DE" sz="20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Hund</a:t>
            </a:r>
            <a:r>
              <a:rPr lang="de-DE" sz="2000" b="1" baseline="-25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de-DE" sz="2000" b="1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b="1" baseline="-25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Scope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verkauft?</a:t>
            </a:r>
          </a:p>
          <a:p>
            <a:pPr marL="450215">
              <a:lnSpc>
                <a:spcPct val="115000"/>
              </a:lnSpc>
              <a:spcAft>
                <a:spcPts val="300"/>
              </a:spcAft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Have sold your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dog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>
              <a:lnSpc>
                <a:spcPct val="115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Resp: 	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Nein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 </a:t>
            </a:r>
            <a:r>
              <a:rPr lang="en-US" sz="20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Hund</a:t>
            </a:r>
            <a:r>
              <a:rPr lang="en-US" sz="2000" b="1" baseline="-25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en-US" sz="2000" b="1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Scope Echo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[</a:t>
            </a:r>
            <a:r>
              <a:rPr lang="en-US" sz="2000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Topic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___] 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nicht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[</a:t>
            </a:r>
            <a:r>
              <a:rPr lang="en-US" sz="2000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Topic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___] [, 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aber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unsern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Wellensittich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].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lnSpc>
                <a:spcPct val="115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No, not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dog,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but our parrot.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(12c)	Q: 	Habt Ihr euren Hund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verkauft</a:t>
            </a:r>
            <a:r>
              <a:rPr lang="de-DE" sz="2000" b="1" baseline="-25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de-DE" sz="2000" b="1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b="1" baseline="-25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Scope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450215">
              <a:lnSpc>
                <a:spcPct val="115000"/>
              </a:lnSpc>
              <a:spcAft>
                <a:spcPts val="300"/>
              </a:spcAft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Have you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sold 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your dog?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>
              <a:lnSpc>
                <a:spcPct val="115000"/>
              </a:lnSpc>
              <a:spcAft>
                <a:spcPts val="300"/>
              </a:spcAft>
            </a:pP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	Nein, </a:t>
            </a:r>
            <a:r>
              <a:rPr lang="de-DE" sz="20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verkauft</a:t>
            </a:r>
            <a:r>
              <a:rPr lang="de-DE" sz="2000" b="1" baseline="-25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de-DE" sz="2000" b="1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b="1" baseline="-25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Scope</a:t>
            </a:r>
            <a:r>
              <a:rPr lang="de-DE" sz="2000" b="1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Echo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[</a:t>
            </a:r>
            <a:r>
              <a:rPr lang="de-DE" sz="2000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Topic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___] nicht, [sondern verliehen].</a:t>
            </a:r>
          </a:p>
          <a:p>
            <a:pPr marL="449580">
              <a:lnSpc>
                <a:spcPct val="115000"/>
              </a:lnSpc>
              <a:spcAft>
                <a:spcPts val="300"/>
              </a:spcAft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No, not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sold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but we lent it to somebody else.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8248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16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1.3 Degree of lexical echo responsion</a:t>
            </a:r>
            <a:endParaRPr lang="de-DE" sz="24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62270"/>
            <a:ext cx="10459616" cy="5553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b="1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1.3.4 Maximal truncation to focused constituents (narrow focus)</a:t>
            </a:r>
            <a:endParaRPr lang="de-DE" sz="2000" b="1" i="1" dirty="0"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(13)	Narrow interrogative scope echoed by noun phrase or its constituents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Q:		</a:t>
            </a:r>
            <a:r>
              <a:rPr lang="en-US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solus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cenabo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domi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‘(And) am I supposed to have dinner at home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alone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?’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  <a:spcAft>
                <a:spcPts val="600"/>
              </a:spcAft>
            </a:pPr>
            <a:r>
              <a:rPr lang="fr-FR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</a:t>
            </a:r>
            <a:r>
              <a:rPr lang="fr-FR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	</a:t>
            </a:r>
            <a:r>
              <a:rPr lang="fr-FR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non </a:t>
            </a:r>
            <a:r>
              <a:rPr lang="fr-FR" sz="20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enim</a:t>
            </a:r>
            <a:r>
              <a:rPr lang="fr-FR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solus</a:t>
            </a:r>
            <a:r>
              <a:rPr lang="fr-FR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me </a:t>
            </a:r>
            <a:r>
              <a:rPr lang="fr-FR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vocato</a:t>
            </a:r>
            <a:r>
              <a:rPr lang="fr-FR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fr-FR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‘Certainly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 alone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invite me!’ (Pl. 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Stich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600)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  <a:spcAft>
                <a:spcPts val="600"/>
              </a:spcAft>
            </a:pPr>
            <a:r>
              <a:rPr lang="fr-FR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  <a:spcAft>
                <a:spcPts val="600"/>
              </a:spcAft>
            </a:pPr>
            <a:r>
              <a:rPr lang="fr-FR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Q:		</a:t>
            </a:r>
            <a:r>
              <a:rPr lang="fr-FR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non </a:t>
            </a:r>
            <a:r>
              <a:rPr lang="fr-FR" sz="20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tibi</a:t>
            </a:r>
            <a:r>
              <a:rPr lang="fr-FR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sordere</a:t>
            </a:r>
            <a:r>
              <a:rPr lang="fr-FR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videor</a:t>
            </a:r>
            <a:r>
              <a:rPr lang="fr-FR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fr-FR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‘Do I not appear to look sleazy to you?’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  <a:spcAft>
                <a:spcPts val="600"/>
              </a:spcAft>
            </a:pPr>
            <a:r>
              <a:rPr lang="fr-FR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</a:t>
            </a:r>
            <a:r>
              <a:rPr lang="fr-FR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	</a:t>
            </a:r>
            <a:r>
              <a:rPr lang="fr-FR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non </a:t>
            </a:r>
            <a:r>
              <a:rPr lang="fr-FR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</a:t>
            </a:r>
            <a:r>
              <a:rPr lang="fr-FR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mihi</a:t>
            </a:r>
            <a:r>
              <a:rPr lang="fr-FR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quidem</a:t>
            </a:r>
            <a:r>
              <a:rPr lang="fr-FR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fr-FR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…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fr-FR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‘Not, for heaven’s sake, to me at least, but …’ (</a:t>
            </a:r>
            <a:r>
              <a:rPr lang="fr-FR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Pl. </a:t>
            </a:r>
            <a:r>
              <a:rPr lang="fr-FR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Truc</a:t>
            </a:r>
            <a:r>
              <a:rPr lang="fr-FR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379)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704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17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1.3 Degree of lexical echo responsion</a:t>
            </a:r>
            <a:endParaRPr lang="de-DE" sz="24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62270"/>
            <a:ext cx="10459616" cy="5565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b="1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1.3.4 Maximal truncation to focused constituents (narrow focus)</a:t>
            </a:r>
            <a:endParaRPr lang="de-DE" sz="2000" b="1" i="1" dirty="0"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(13)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Latin</a:t>
            </a:r>
            <a:endParaRPr lang="de-DE" sz="2000" b="1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fr-FR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Q:		</a:t>
            </a:r>
            <a:r>
              <a:rPr lang="en-US" sz="20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Tuae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=n fide credo?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indent="449580"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‘Can I trust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your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word?’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Resp.: </a:t>
            </a:r>
            <a:r>
              <a:rPr lang="en-US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Meae</a:t>
            </a:r>
            <a:r>
              <a:rPr lang="en-US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indent="449580">
              <a:lnSpc>
                <a:spcPct val="115000"/>
              </a:lnSpc>
              <a:spcAft>
                <a:spcPts val="10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‘Yes.’ (Pl. 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Cas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1007)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gentiu"/>
                <a:cs typeface="Times New Roman" panose="02020603050405020304" pitchFamily="18" charset="0"/>
              </a:rPr>
              <a:t>(13)</a:t>
            </a:r>
            <a:r>
              <a:rPr lang="en-US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gentiu"/>
                <a:cs typeface="Times New Roman" panose="02020603050405020304" pitchFamily="18" charset="0"/>
              </a:rPr>
              <a:t> Tocharian	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gentiu"/>
                <a:cs typeface="Times New Roman" panose="02020603050405020304" pitchFamily="18" charset="0"/>
              </a:rPr>
              <a:t>	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gentiu"/>
                <a:cs typeface="Times New Roman" panose="02020603050405020304" pitchFamily="18" charset="0"/>
              </a:rPr>
              <a:t>Q:		</a:t>
            </a:r>
            <a:r>
              <a:rPr lang="en-US" sz="18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gentiu"/>
                <a:cs typeface="Times New Roman" panose="02020603050405020304" pitchFamily="18" charset="0"/>
              </a:rPr>
              <a:t>tañ</a:t>
            </a:r>
            <a:r>
              <a:rPr lang="en-US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gentiu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gentiu"/>
                <a:cs typeface="Times New Roman" panose="02020603050405020304" pitchFamily="18" charset="0"/>
              </a:rPr>
              <a:t>sā</a:t>
            </a:r>
            <a:r>
              <a:rPr lang="en-US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gentiu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gentiu"/>
                <a:cs typeface="Times New Roman" panose="02020603050405020304" pitchFamily="18" charset="0"/>
              </a:rPr>
              <a:t>pātro</a:t>
            </a:r>
            <a:endParaRPr lang="de-DE" sz="1800" i="1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gentiu"/>
                <a:cs typeface="Times New Roman" panose="02020603050405020304" pitchFamily="18" charset="0"/>
              </a:rPr>
              <a:t>			‘Is this begging bowl yours?’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gentiu"/>
                <a:cs typeface="Times New Roman" panose="02020603050405020304" pitchFamily="18" charset="0"/>
              </a:rPr>
              <a:t>Resp:	</a:t>
            </a:r>
            <a:r>
              <a:rPr lang="en-US" sz="18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gentiu"/>
                <a:cs typeface="Times New Roman" panose="02020603050405020304" pitchFamily="18" charset="0"/>
              </a:rPr>
              <a:t>ñi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gentiu"/>
                <a:cs typeface="Times New Roman" panose="02020603050405020304" pitchFamily="18" charset="0"/>
              </a:rPr>
              <a:t>.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9160"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ea typeface="gentiu"/>
                <a:cs typeface="Times New Roman" panose="02020603050405020304" pitchFamily="18" charset="0"/>
              </a:rPr>
              <a:t>		‘(Yes, 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gentiu"/>
                <a:cs typeface="Times New Roman" panose="02020603050405020304" pitchFamily="18" charset="0"/>
              </a:rPr>
              <a:t>it is) mine.’ (THT1108b1)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indent="449580">
              <a:lnSpc>
                <a:spcPct val="115000"/>
              </a:lnSpc>
              <a:spcAft>
                <a:spcPts val="1000"/>
              </a:spcAft>
            </a:pP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727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18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1.3 Degree of lexical echo responsion</a:t>
            </a:r>
            <a:endParaRPr lang="de-DE" sz="24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62270"/>
            <a:ext cx="10459616" cy="5253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b="1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1.3.4.1 Maximal truncation to personal pronoun in responsive answer fragments</a:t>
            </a:r>
            <a:endParaRPr lang="de-DE" sz="2000" b="1" i="1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further subrule allows the finite verb to be further truncated by stripping it of its lexical and grammatical information and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reducing it to the marking of person and number encoded by the personal pronoun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(14)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German</a:t>
            </a:r>
          </a:p>
          <a:p>
            <a:pPr>
              <a:lnSpc>
                <a:spcPct val="115000"/>
              </a:lnSpc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de-DE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Q:		Hast du ihm das Buch gegeben?</a:t>
            </a:r>
          </a:p>
          <a:p>
            <a:pPr>
              <a:lnSpc>
                <a:spcPct val="115000"/>
              </a:lnSpc>
            </a:pPr>
            <a:r>
              <a:rPr lang="de-DE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de-DE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</a:t>
            </a:r>
            <a:r>
              <a:rPr lang="de-DE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	</a:t>
            </a:r>
            <a:r>
              <a:rPr lang="de-DE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</a:t>
            </a:r>
            <a:r>
              <a:rPr lang="de-DE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hab </a:t>
            </a:r>
            <a:r>
              <a:rPr lang="de-DE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ich</a:t>
            </a:r>
            <a:r>
              <a:rPr lang="de-DE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./</a:t>
            </a:r>
            <a:r>
              <a:rPr lang="de-DE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Nein</a:t>
            </a:r>
            <a:r>
              <a:rPr lang="de-DE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hab </a:t>
            </a:r>
            <a:r>
              <a:rPr lang="de-DE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ich nicht</a:t>
            </a:r>
            <a:r>
              <a:rPr lang="de-DE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de-DE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(15)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Latin</a:t>
            </a: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Q:		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audi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=n illum?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Resp:	</a:t>
            </a:r>
            <a:r>
              <a:rPr lang="en-US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ego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vero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at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falsum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dicere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(Pl.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Amph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755)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indent="-450215">
              <a:lnSpc>
                <a:spcPct val="115000"/>
              </a:lnSpc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(16) Q:		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tum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praeterea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horunc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amorem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distrahi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poteri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=n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pati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b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 </a:t>
            </a:r>
            <a:r>
              <a:rPr lang="en-US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‘And besides, can you permit their love to be torn apart?’</a:t>
            </a:r>
            <a:endParaRPr lang="de-DE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indent="-450215">
              <a:lnSpc>
                <a:spcPct val="115000"/>
              </a:lnSpc>
            </a:pPr>
            <a:r>
              <a:rPr lang="fr-FR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Resp.:	</a:t>
            </a:r>
            <a:r>
              <a:rPr lang="fr-FR" sz="20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Neque</a:t>
            </a:r>
            <a:r>
              <a:rPr lang="fr-FR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ego</a:t>
            </a:r>
            <a:r>
              <a:rPr lang="fr-FR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neque</a:t>
            </a:r>
            <a:r>
              <a:rPr lang="fr-FR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tu</a:t>
            </a:r>
            <a:r>
              <a:rPr lang="fr-FR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fr-FR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	</a:t>
            </a:r>
            <a:r>
              <a:rPr lang="fr-FR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‘</a:t>
            </a:r>
            <a:r>
              <a:rPr lang="en-US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No, neither I nor you.’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(Ter.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Phorm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517ff.)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3580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19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1.3 Degree of lexical echo responsion</a:t>
            </a:r>
            <a:endParaRPr lang="de-DE" sz="24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62270"/>
            <a:ext cx="10459616" cy="5913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b="1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1.3.4.1 Maximal truncation to personal pronoun in responsive answer fragments</a:t>
            </a:r>
            <a:endParaRPr lang="de-DE" sz="2000" b="1" i="1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(17) 	</a:t>
            </a:r>
            <a:r>
              <a:rPr lang="en-US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Ancient Greek</a:t>
            </a:r>
            <a:endParaRPr lang="de-DE" sz="1800" b="1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Q:		</a:t>
            </a:r>
            <a:r>
              <a:rPr lang="de-DE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β</a:t>
            </a:r>
            <a:r>
              <a:rPr lang="de-DE" sz="18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ούλει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οὖν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ἐπ</a:t>
            </a:r>
            <a:r>
              <a:rPr lang="de-DE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ειδὴ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τιμᾷς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τὸ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χα</a:t>
            </a:r>
            <a:r>
              <a:rPr lang="de-DE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ρίζεσθ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αι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σμικρόν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τί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μοι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χα</a:t>
            </a:r>
            <a:r>
              <a:rPr lang="de-DE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ρίσ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ασθαι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Would you now that you are fond of doing a favor do me a </a:t>
            </a:r>
            <a:r>
              <a:rPr lang="en-US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littel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favor?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Resp:	</a:t>
            </a:r>
            <a:r>
              <a:rPr lang="de-DE" sz="18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ἔγωγε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Yes, I would. (Pl. </a:t>
            </a:r>
            <a:r>
              <a:rPr lang="en-US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Grg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462d)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(18) 	Q:	… 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ἢ </a:t>
            </a:r>
            <a:r>
              <a:rPr lang="de-DE" sz="18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ἀντίφῃς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.. or do you wish to contradict?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Resp:	</a:t>
            </a:r>
            <a:r>
              <a:rPr lang="de-DE" sz="18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οὐκ</a:t>
            </a:r>
            <a:r>
              <a:rPr lang="de-DE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ἔγωγε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No, not I. (Pl. </a:t>
            </a:r>
            <a:r>
              <a:rPr lang="en-US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Grg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501d)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Ancient Greek </a:t>
            </a:r>
            <a:r>
              <a:rPr lang="en-US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responsive </a:t>
            </a:r>
            <a:r>
              <a:rPr lang="de-DE" sz="18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ἔγωγε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exemplifies question narrow focus), cf. </a:t>
            </a:r>
            <a:r>
              <a:rPr lang="en-US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Kühner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Gerth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(1898:539 sub b)</a:t>
            </a:r>
            <a:r>
              <a:rPr lang="en-US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sz="18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bei</a:t>
            </a:r>
            <a:r>
              <a:rPr lang="en-US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Hervorhebung</a:t>
            </a:r>
            <a:r>
              <a:rPr lang="en-US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der </a:t>
            </a:r>
            <a:r>
              <a:rPr lang="en-US" sz="18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eignen</a:t>
            </a:r>
            <a:r>
              <a:rPr lang="en-US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Person”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86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20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Interim Summary and Roadmap</a:t>
            </a:r>
            <a:endParaRPr lang="de-DE" sz="24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62270"/>
            <a:ext cx="10459616" cy="4542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Interim summary and roadmap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There is reason to believe that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echo-answer strategy is primary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and that the use of responsive particles arose secondarily.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lphaLcPeriod"/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echo-answer strategy is attested for all Indo-European languages and through all diachronic stages, which suggests to regard it as old and inherited.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lphaLcPeriod"/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By contrast, the responsive particles bear the formal earmarks of secondary formations. No etymological equations can be set up between the various responsive particles. Hence they cannot be projected into the proto-language and must have arisen secondarily, cf., e.g., Polish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tak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Russian 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German 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French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oui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+mj-lt"/>
              <a:buAutoNum type="alphaLcPeriod"/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Wherever we find responsive particles they go back either to discourse particles or to responsive sentence fragments, which on closer inspection turn out to be echo answers involving topic drop.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2897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21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Interim Summary and Roadmap</a:t>
            </a:r>
            <a:endParaRPr lang="de-DE" sz="24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62270"/>
            <a:ext cx="11355360" cy="478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000" b="1" cap="small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DISCOURSE STRUCTURE:</a:t>
            </a:r>
            <a:r>
              <a:rPr lang="en-US" sz="2000" cap="small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	Interrogative scope echo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&amp; </a:t>
            </a:r>
            <a:r>
              <a:rPr lang="en-US" sz="2000" cap="small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Topic Drop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&gt;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 CONVENTIONALIZATION: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  <a:r>
              <a:rPr lang="en-US" sz="2000" cap="small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echo-answer fragments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&gt; &gt;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LEXICALIZATION: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2000" cap="small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affirmative/ </a:t>
            </a:r>
            <a:r>
              <a:rPr lang="en-US" sz="2000" cap="small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counterassertive</a:t>
            </a:r>
            <a:r>
              <a:rPr lang="en-US" sz="2000" cap="small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 </a:t>
            </a:r>
            <a:r>
              <a:rPr lang="en-US" sz="2000" cap="small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negative interaction </a:t>
            </a:r>
            <a:r>
              <a:rPr lang="en-US" sz="2000" cap="small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ptcl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Three Sample Studies B1-3: </a:t>
            </a: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en-US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B:    Narrow focus, NP echo 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lnSpc>
                <a:spcPct val="115000"/>
              </a:lnSpc>
              <a:spcAft>
                <a:spcPts val="300"/>
              </a:spcAft>
            </a:pPr>
            <a:r>
              <a:rPr lang="en-US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B1: Negation and personal pronoun </a:t>
            </a:r>
            <a:r>
              <a:rPr lang="de-DE" sz="18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de-DE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resp. </a:t>
            </a:r>
            <a:r>
              <a:rPr lang="de-DE" sz="18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fgm</a:t>
            </a:r>
            <a:r>
              <a:rPr lang="de-DE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lnSpc>
                <a:spcPct val="115000"/>
              </a:lnSpc>
              <a:spcAft>
                <a:spcPts val="300"/>
              </a:spcAft>
            </a:pP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	Und </a:t>
            </a:r>
            <a:r>
              <a:rPr lang="de-DE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 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hast wieder vergessen die Blumen zu gießen?</a:t>
            </a:r>
          </a:p>
          <a:p>
            <a:pPr marL="449580">
              <a:lnSpc>
                <a:spcPct val="115000"/>
              </a:lnSpc>
              <a:spcAft>
                <a:spcPts val="600"/>
              </a:spcAft>
            </a:pPr>
            <a:r>
              <a:rPr lang="de-DE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	Nein, </a:t>
            </a:r>
            <a:r>
              <a:rPr lang="de-DE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ICH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nicht.</a:t>
            </a:r>
          </a:p>
          <a:p>
            <a:pPr marL="449580">
              <a:lnSpc>
                <a:spcPct val="115000"/>
              </a:lnSpc>
              <a:spcAft>
                <a:spcPts val="300"/>
              </a:spcAft>
            </a:pPr>
            <a:endParaRPr lang="de-DE" sz="1800" b="1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lnSpc>
                <a:spcPct val="115000"/>
              </a:lnSpc>
              <a:spcAft>
                <a:spcPts val="300"/>
              </a:spcAft>
            </a:pPr>
            <a:r>
              <a:rPr lang="de-DE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B2: Demonstrative </a:t>
            </a:r>
            <a:r>
              <a:rPr lang="de-DE" sz="18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pronoun</a:t>
            </a:r>
            <a:r>
              <a:rPr lang="de-DE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de-DE" sz="18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de-DE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resp. </a:t>
            </a:r>
            <a:r>
              <a:rPr lang="de-DE" sz="18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fgm</a:t>
            </a:r>
            <a:r>
              <a:rPr lang="de-DE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	B3: Neg. Indefinite </a:t>
            </a:r>
            <a:r>
              <a:rPr lang="de-DE" sz="18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pronouns</a:t>
            </a:r>
            <a:r>
              <a:rPr lang="de-DE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de-DE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resp. </a:t>
            </a:r>
            <a:r>
              <a:rPr lang="de-DE" sz="18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fgm</a:t>
            </a:r>
            <a:r>
              <a:rPr lang="de-DE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lnSpc>
                <a:spcPct val="115000"/>
              </a:lnSpc>
              <a:spcAft>
                <a:spcPts val="300"/>
              </a:spcAft>
            </a:pP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Q:	</a:t>
            </a:r>
            <a:r>
              <a:rPr lang="de-DE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DAS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hast du gemacht? 					Q	Hat jemals </a:t>
            </a:r>
            <a:r>
              <a:rPr lang="de-DE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EINER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daran gedacht?</a:t>
            </a:r>
          </a:p>
          <a:p>
            <a:pPr marL="449580">
              <a:lnSpc>
                <a:spcPct val="115000"/>
              </a:lnSpc>
              <a:spcAft>
                <a:spcPts val="300"/>
              </a:spcAft>
            </a:pPr>
            <a:r>
              <a:rPr lang="de-DE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	Ja, genau </a:t>
            </a:r>
            <a:r>
              <a:rPr lang="de-DE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DAS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					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Resp:	</a:t>
            </a:r>
            <a:r>
              <a:rPr lang="en-US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Nein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K-</a:t>
            </a:r>
            <a:r>
              <a:rPr lang="en-US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EINER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312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22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From echo answer to responsive particle: Sample studies</a:t>
            </a:r>
            <a:b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2000" dirty="0">
                <a:latin typeface="Times New Roman" panose="02020603050405020304" pitchFamily="18" charset="0"/>
              </a:rPr>
              <a:t>B1: PIE 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*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n’eĝoh</a:t>
            </a:r>
            <a:r>
              <a:rPr lang="en-US" sz="2000" i="1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‘not I’</a:t>
            </a:r>
            <a:endParaRPr lang="de-DE" sz="20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62270"/>
            <a:ext cx="11355360" cy="3480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negative responsive sentence fragment PIE *</a:t>
            </a:r>
            <a:r>
              <a:rPr lang="en-US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n’eĝoh</a:t>
            </a:r>
            <a:r>
              <a:rPr lang="en-US" sz="2000" b="1" i="1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‘not I’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is timelessly attested across the Indo-European languages, including Latin, Ancient Greek, Vedic, Old French, Middle High German, and Middle Low German.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endParaRPr lang="en-US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See already: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OH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2021. Lat.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negō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* ‚not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; ich nicht‘, ‚I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deny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; ich verneine‘, Lexikalisierung von Echo-Antworten und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delokutive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Ableitung. 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In: 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Studies in General and Historical Linguistics, offered to Jón Axel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Harđarson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on the occasion of his 65th birthday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edited by Matteo Tarsi. 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Innsbruck: Institut für Sprachwissenschaft Innsbruck. 223–236.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2167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23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From echo answer to responsive particle: Sample studies</a:t>
            </a:r>
            <a:b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2000" dirty="0">
                <a:latin typeface="Times New Roman" panose="02020603050405020304" pitchFamily="18" charset="0"/>
              </a:rPr>
              <a:t>B1: PIE 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*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n’eĝoh</a:t>
            </a:r>
            <a:r>
              <a:rPr lang="en-US" sz="2000" i="1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‘not I’</a:t>
            </a:r>
            <a:endParaRPr lang="de-DE" sz="20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62270"/>
            <a:ext cx="11355360" cy="5177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0215" indent="-450215">
              <a:lnSpc>
                <a:spcPct val="114000"/>
              </a:lnSpc>
              <a:spcAft>
                <a:spcPts val="300"/>
              </a:spcAft>
            </a:pP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(19)</a:t>
            </a:r>
            <a:r>
              <a:rPr lang="de-DE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Latin</a:t>
            </a:r>
            <a:r>
              <a:rPr lang="de-DE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ne(</a:t>
            </a:r>
            <a:r>
              <a:rPr lang="de-DE" sz="18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</a:t>
            </a:r>
            <a:r>
              <a:rPr lang="de-DE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de-DE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ego</a:t>
            </a:r>
            <a:endParaRPr lang="de-DE" sz="1800" b="1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indent="-450215">
              <a:lnSpc>
                <a:spcPct val="114000"/>
              </a:lnSpc>
              <a:spcAft>
                <a:spcPts val="300"/>
              </a:spcAft>
            </a:pP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Q:		</a:t>
            </a:r>
            <a:r>
              <a:rPr lang="de-DE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tum</a:t>
            </a:r>
            <a:r>
              <a:rPr lang="de-DE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praeterea</a:t>
            </a:r>
            <a:r>
              <a:rPr lang="de-DE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horunc</a:t>
            </a:r>
            <a:r>
              <a:rPr lang="de-DE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amorem</a:t>
            </a:r>
            <a:r>
              <a:rPr lang="de-DE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distrahi</a:t>
            </a:r>
            <a:r>
              <a:rPr lang="de-DE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poterin</a:t>
            </a:r>
            <a:r>
              <a:rPr lang="de-DE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pati</a:t>
            </a:r>
            <a:r>
              <a:rPr lang="de-DE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indent="-450215">
              <a:lnSpc>
                <a:spcPct val="114000"/>
              </a:lnSpc>
              <a:spcAft>
                <a:spcPts val="300"/>
              </a:spcAft>
            </a:pP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‘And besides, can you permit their love to be torn apart?’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indent="-635">
              <a:lnSpc>
                <a:spcPct val="114000"/>
              </a:lnSpc>
              <a:spcAft>
                <a:spcPts val="300"/>
              </a:spcAft>
            </a:pPr>
            <a:r>
              <a:rPr lang="fr-FR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Resp</a:t>
            </a:r>
            <a:r>
              <a:rPr lang="fr-FR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	</a:t>
            </a:r>
            <a:r>
              <a:rPr lang="fr-FR" sz="18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Neque</a:t>
            </a:r>
            <a:r>
              <a:rPr lang="fr-FR" sz="18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ego</a:t>
            </a:r>
            <a:r>
              <a:rPr lang="fr-FR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neque</a:t>
            </a:r>
            <a:r>
              <a:rPr lang="fr-FR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tu</a:t>
            </a:r>
            <a:r>
              <a:rPr lang="fr-FR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4000"/>
              </a:lnSpc>
              <a:spcAft>
                <a:spcPts val="300"/>
              </a:spcAft>
            </a:pPr>
            <a:r>
              <a:rPr lang="fr-FR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	‘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No, neither I nor you.’ (Ter. </a:t>
            </a:r>
            <a:r>
              <a:rPr lang="en-US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Phorm</a:t>
            </a:r>
            <a:r>
              <a:rPr lang="en-US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517ff.)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PMingLiU" panose="02020500000000000000" pitchFamily="18" charset="-120"/>
            </a:endParaRPr>
          </a:p>
          <a:p>
            <a:pPr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(20) </a:t>
            </a:r>
            <a:r>
              <a:rPr lang="en-US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Greek	</a:t>
            </a:r>
            <a:r>
              <a:rPr lang="de-DE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οὐκ</a:t>
            </a:r>
            <a:r>
              <a:rPr lang="de-DE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ἔγωγε</a:t>
            </a:r>
            <a:endParaRPr lang="de-DE" sz="1800" b="1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indent="-635">
              <a:lnSpc>
                <a:spcPct val="114000"/>
              </a:lnSpc>
              <a:spcAft>
                <a:spcPts val="3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Q:		</a:t>
            </a:r>
            <a:r>
              <a:rPr lang="de-DE" sz="18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οἴει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οὖν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… ;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4000"/>
              </a:lnSpc>
              <a:spcAft>
                <a:spcPts val="3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Resp:	 </a:t>
            </a:r>
            <a:r>
              <a:rPr lang="de-DE" sz="18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οὐκ</a:t>
            </a:r>
            <a:r>
              <a:rPr lang="de-DE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ἔγωγε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(Pl.</a:t>
            </a:r>
            <a:r>
              <a:rPr lang="en-US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Rep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599a-b)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4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(21) </a:t>
            </a:r>
            <a:r>
              <a:rPr lang="en-US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Vedic	</a:t>
            </a:r>
            <a:r>
              <a:rPr lang="en-US" sz="18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nāhaṃ</a:t>
            </a:r>
            <a:endParaRPr lang="de-DE" sz="1800" b="1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4000"/>
              </a:lnSpc>
              <a:spcAft>
                <a:spcPts val="3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	</a:t>
            </a:r>
            <a:r>
              <a:rPr lang="en-US" sz="18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vettha</a:t>
            </a:r>
            <a:r>
              <a:rPr lang="en-US" sz="18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nu </a:t>
            </a:r>
            <a:r>
              <a:rPr lang="en-US" sz="18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tvaṃ</a:t>
            </a:r>
            <a:r>
              <a:rPr lang="en-US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kāpya</a:t>
            </a:r>
            <a:r>
              <a:rPr lang="en-US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…</a:t>
            </a:r>
            <a:r>
              <a:rPr lang="en-US" sz="18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iti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99160" indent="-449580">
              <a:lnSpc>
                <a:spcPct val="114000"/>
              </a:lnSpc>
              <a:spcAft>
                <a:spcPts val="3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Q:			‘</a:t>
            </a:r>
            <a:r>
              <a:rPr lang="en-US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Kapya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do you know …?’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indent="-635">
              <a:lnSpc>
                <a:spcPct val="114000"/>
              </a:lnSpc>
              <a:spcAft>
                <a:spcPts val="3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Resp:	</a:t>
            </a:r>
            <a:r>
              <a:rPr lang="en-US" sz="18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nāhaṃ</a:t>
            </a:r>
            <a:r>
              <a:rPr lang="en-US" sz="18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taṃ</a:t>
            </a:r>
            <a:r>
              <a:rPr lang="en-US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bhagavan</a:t>
            </a:r>
            <a:r>
              <a:rPr lang="en-US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vedeti</a:t>
            </a:r>
            <a:r>
              <a:rPr lang="en-US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indent="-450215">
              <a:lnSpc>
                <a:spcPct val="114000"/>
              </a:lnSpc>
              <a:spcAft>
                <a:spcPts val="3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No, that, my lord, </a:t>
            </a:r>
            <a:r>
              <a:rPr lang="en-US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 </a:t>
            </a:r>
            <a:r>
              <a:rPr lang="en-US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know. (</a:t>
            </a:r>
            <a:r>
              <a:rPr lang="en-US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Br̥hadāraṇyaka-Upaniṣad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3.7.1)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1071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24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From echo answer to responsive particle: Sample studies</a:t>
            </a:r>
            <a:b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2000" dirty="0">
                <a:latin typeface="Times New Roman" panose="02020603050405020304" pitchFamily="18" charset="0"/>
              </a:rPr>
              <a:t>B1: PIE 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*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n’eĝoh</a:t>
            </a:r>
            <a:r>
              <a:rPr lang="en-US" sz="2000" i="1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‘not I’</a:t>
            </a:r>
            <a:endParaRPr lang="de-DE" sz="20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62270"/>
            <a:ext cx="11355360" cy="5442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(22)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Old French</a:t>
            </a:r>
            <a:endParaRPr lang="de-DE" sz="2000" b="1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indent="-450215">
              <a:lnSpc>
                <a:spcPct val="115000"/>
              </a:lnSpc>
              <a:spcAft>
                <a:spcPts val="300"/>
              </a:spcAft>
            </a:pPr>
            <a:r>
              <a:rPr lang="fr-FR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Q:		</a:t>
            </a:r>
            <a:r>
              <a:rPr lang="fr-FR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Iez</a:t>
            </a:r>
            <a:r>
              <a:rPr lang="fr-FR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tu a lui?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indent="-450215">
              <a:lnSpc>
                <a:spcPct val="115000"/>
              </a:lnSpc>
              <a:spcAft>
                <a:spcPts val="300"/>
              </a:spcAft>
            </a:pPr>
            <a:r>
              <a:rPr lang="fr-FR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‘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 you go to him [do you belong to his entourage]?’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Resp:	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Sire, </a:t>
            </a:r>
            <a:r>
              <a:rPr lang="en-US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 non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indent="449580">
              <a:lnSpc>
                <a:spcPct val="115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‘Sir, no, not I.’ 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fr-FR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Perceval 4827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(23) 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Middle High German</a:t>
            </a:r>
          </a:p>
          <a:p>
            <a:pPr marL="450215" indent="-450215">
              <a:lnSpc>
                <a:spcPct val="115000"/>
              </a:lnSpc>
              <a:spcAft>
                <a:spcPts val="300"/>
              </a:spcAft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Q: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juncfrouwe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welt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ir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nemen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mich? 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indent="-635">
              <a:lnSpc>
                <a:spcPct val="115000"/>
              </a:lnSpc>
              <a:spcAft>
                <a:spcPts val="300"/>
              </a:spcAft>
            </a:pP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	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herre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nein ich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(Ulrich v.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Türheim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Tristan 200.)</a:t>
            </a: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(24) 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Middle Low German</a:t>
            </a:r>
          </a:p>
          <a:p>
            <a:pPr marL="899160" indent="-449580">
              <a:lnSpc>
                <a:spcPct val="115000"/>
              </a:lnSpc>
              <a:spcAft>
                <a:spcPts val="300"/>
              </a:spcAft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Dir:			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sitte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wat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 |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ik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bin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mode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lât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mi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wat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rouwen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!‘ 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 </a:t>
            </a:r>
            <a:b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‘Dismount! I’m tired, let me have a rest.’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9160" indent="-449580">
              <a:lnSpc>
                <a:spcPct val="115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Resp:	</a:t>
            </a:r>
            <a:r>
              <a:rPr lang="en-US" sz="20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nên</a:t>
            </a:r>
            <a:r>
              <a:rPr lang="en-US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ik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trouwen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 </a:t>
            </a:r>
            <a:b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‘No, not I, forsooth!’ 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(Reinke de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vos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5091ff. [III, 8. 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Kapitel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]; 1498)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2484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25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From echo answer to responsive particle: Sample studies</a:t>
            </a:r>
            <a:b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2000" dirty="0">
                <a:latin typeface="Times New Roman" panose="02020603050405020304" pitchFamily="18" charset="0"/>
              </a:rPr>
              <a:t>B1: PIE 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*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n’eĝoh</a:t>
            </a:r>
            <a:r>
              <a:rPr lang="en-US" sz="2000" i="1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‘not I’</a:t>
            </a:r>
            <a:endParaRPr lang="de-DE" sz="20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13179" y="1362270"/>
            <a:ext cx="11355360" cy="2695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0215" indent="-450215"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(25)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Lexicalization: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 Latin the negative responsive sentence fragment PIE *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n(e) ég̑oh</a:t>
            </a:r>
            <a:r>
              <a:rPr lang="en-US" sz="2000" i="1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eg̑h</a:t>
            </a:r>
            <a:r>
              <a:rPr lang="en-US" sz="2000" i="1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-óm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‘not I’ underwent univerbation to Early Latin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n’egō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‘not I’, and reanalysis as an 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delocutive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verb 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neg-ō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‘I deny’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neg-ā-re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PIE *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n(e) ég̑oh</a:t>
            </a:r>
            <a:r>
              <a:rPr lang="en-US" sz="2000" i="1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eg̑h</a:t>
            </a:r>
            <a:r>
              <a:rPr lang="en-US" sz="2000" i="1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-óm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‘not I’ by univerbation &amp; reanalysis &gt; Early Latin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n’egō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‘not I, no’ </a:t>
            </a:r>
            <a:b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(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Leumann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&amp; Hofmann 1926-28:197, rejected by Dunkel 2014b:286 Fn. 24) → 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delocutive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verb 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neg-ō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‘I 	say ‘no’; deny’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neg-ā-re 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(OH 2021).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300"/>
              </a:spcAft>
            </a:pP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087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26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From echo answer to responsive particle: Sample studies</a:t>
            </a:r>
            <a:b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2000" dirty="0">
                <a:latin typeface="Times New Roman" panose="02020603050405020304" pitchFamily="18" charset="0"/>
              </a:rPr>
              <a:t>B2: PIE 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*</a:t>
            </a:r>
            <a:r>
              <a:rPr lang="id-ID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(d)</a:t>
            </a:r>
            <a:r>
              <a:rPr lang="id-ID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-u-k</a:t>
            </a:r>
            <a:r>
              <a:rPr lang="id-ID" sz="2000" i="1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</a:t>
            </a:r>
            <a:r>
              <a:rPr lang="id-ID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de-DE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*</a:t>
            </a:r>
            <a:r>
              <a:rPr lang="id-ID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‘but that’, ‘exactly that’</a:t>
            </a:r>
            <a:endParaRPr lang="de-DE" sz="20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62270"/>
            <a:ext cx="1135536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second example of the lexicalization of a responsive sentence fragment is the German responsive particle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doch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which is inter alia employed to 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counterassert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negated questions. So far German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doch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has been subjected to a purely phonological reconstruction.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AutoNum type="arabicParenBoth" startAt="26"/>
            </a:pP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NHG responsive </a:t>
            </a:r>
            <a:r>
              <a:rPr lang="en-US" sz="20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counterassertive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doch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>
              <a:lnSpc>
                <a:spcPct val="114000"/>
              </a:lnSpc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Phonological reconstruction: OHG 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doh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OE </a:t>
            </a:r>
            <a:r>
              <a:rPr lang="id-ID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ð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id-ID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̄ah</a:t>
            </a:r>
            <a:r>
              <a:rPr lang="id-ID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OIc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id-ID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þó</a:t>
            </a:r>
            <a:r>
              <a:rPr lang="id-ID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‘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though</a:t>
            </a:r>
            <a:r>
              <a:rPr lang="id-ID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but</a:t>
            </a:r>
            <a:r>
              <a:rPr lang="id-ID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else</a:t>
            </a:r>
            <a:r>
              <a:rPr lang="id-ID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besides</a:t>
            </a:r>
            <a:r>
              <a:rPr lang="id-ID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’ &lt; 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PGmc</a:t>
            </a:r>
            <a:r>
              <a:rPr lang="id-ID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*</a:t>
            </a:r>
            <a:r>
              <a:rPr lang="id-ID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þau-</a:t>
            </a:r>
            <a:r>
              <a:rPr lang="el-GR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χ</a:t>
            </a:r>
            <a:r>
              <a:rPr lang="id-ID" sz="2000" i="1" baseline="30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</a:t>
            </a:r>
            <a:r>
              <a:rPr lang="id-ID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id-ID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id-ID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&lt; 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pre-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WestGmc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id-ID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*</a:t>
            </a:r>
            <a:r>
              <a:rPr lang="id-ID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(d)</a:t>
            </a:r>
            <a:r>
              <a:rPr lang="id-ID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-u-k</a:t>
            </a:r>
            <a:r>
              <a:rPr lang="id-ID" sz="2000" i="1" baseline="30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</a:t>
            </a:r>
            <a:r>
              <a:rPr lang="id-ID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/*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teh</a:t>
            </a:r>
            <a:r>
              <a:rPr lang="en-US" sz="2000" i="1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id-ID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-u-k</a:t>
            </a:r>
            <a:r>
              <a:rPr lang="id-ID" sz="2000" i="1" baseline="30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</a:t>
            </a:r>
            <a:r>
              <a:rPr lang="id-ID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id-ID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 *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toh</a:t>
            </a:r>
            <a:r>
              <a:rPr lang="en-US" sz="2000" i="1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id-ID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-u-k</a:t>
            </a:r>
            <a:r>
              <a:rPr lang="id-ID" sz="2000" i="1" baseline="30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</a:t>
            </a:r>
            <a:r>
              <a:rPr lang="id-ID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id-ID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‘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and there again(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id-ID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’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Lühr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1976:87 Fn. 9, 2000: 	156, EWA 2. 712-3), *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to(d)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‘then’ + 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</a:t>
            </a:r>
            <a:r>
              <a:rPr lang="en-US" sz="2000" i="1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‘again’ + *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</a:t>
            </a:r>
            <a:r>
              <a:rPr lang="en-US" sz="2000" i="1" baseline="30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‘and’ (Dunkel 2014b:776).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But the possibility emerges now to apply a syntactic reconstruction, and reconstruct an underlying echo-answer formula of the B2 type, i.e., 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B: NP echo with narrow interrogative scope:</a:t>
            </a:r>
            <a:endParaRPr lang="de-DE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de-DE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B2: demonstrative </a:t>
            </a:r>
            <a:r>
              <a:rPr lang="de-DE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pronoun</a:t>
            </a:r>
            <a:endParaRPr lang="de-DE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de-DE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Q:		</a:t>
            </a:r>
            <a:r>
              <a:rPr lang="de-DE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Das</a:t>
            </a:r>
            <a:r>
              <a:rPr lang="de-DE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hast du gemacht?</a:t>
            </a: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de-DE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de-DE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</a:t>
            </a:r>
            <a:r>
              <a:rPr lang="de-DE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	Ja, </a:t>
            </a:r>
            <a:r>
              <a:rPr lang="de-DE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das</a:t>
            </a:r>
            <a:r>
              <a:rPr lang="de-DE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/ Ja, genau </a:t>
            </a:r>
            <a:r>
              <a:rPr lang="de-DE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das</a:t>
            </a:r>
            <a:r>
              <a:rPr lang="de-DE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746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27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From echo answer to responsive particle: Sample studies</a:t>
            </a:r>
            <a:b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2000" dirty="0">
                <a:latin typeface="Times New Roman" panose="02020603050405020304" pitchFamily="18" charset="0"/>
              </a:rPr>
              <a:t>B2: PIE 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*</a:t>
            </a:r>
            <a:r>
              <a:rPr lang="id-ID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(d)</a:t>
            </a:r>
            <a:r>
              <a:rPr lang="id-ID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-u-k</a:t>
            </a:r>
            <a:r>
              <a:rPr lang="id-ID" sz="2000" i="1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</a:t>
            </a:r>
            <a:r>
              <a:rPr lang="id-ID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de-DE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*</a:t>
            </a:r>
            <a:r>
              <a:rPr lang="id-ID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‘but that’, ‘exactly that’</a:t>
            </a:r>
            <a:endParaRPr lang="de-DE" sz="20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62270"/>
            <a:ext cx="11355360" cy="468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  <a:spcAft>
                <a:spcPts val="300"/>
              </a:spcAft>
            </a:pP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Latin</a:t>
            </a:r>
            <a:endParaRPr lang="de-DE" sz="2000" b="1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4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(27) 	Q:		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quia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pudet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4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Resp:	</a:t>
            </a:r>
            <a:r>
              <a:rPr lang="en-US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 ipsum. 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(Pl. 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Eun.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908)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4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(28)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Decl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	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hanc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edepol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rem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apparabat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4000"/>
              </a:lnSpc>
              <a:spcAft>
                <a:spcPts val="300"/>
              </a:spcAft>
            </a:pPr>
            <a:r>
              <a:rPr lang="fr-FR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fr-FR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</a:t>
            </a:r>
            <a:r>
              <a:rPr lang="fr-FR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	</a:t>
            </a:r>
            <a:r>
              <a:rPr lang="fr-FR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plane </a:t>
            </a:r>
            <a:r>
              <a:rPr lang="fr-FR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hercle</a:t>
            </a:r>
            <a:r>
              <a:rPr lang="fr-FR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hoc </a:t>
            </a:r>
            <a:r>
              <a:rPr lang="fr-FR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quidem</a:t>
            </a:r>
            <a:r>
              <a:rPr lang="fr-FR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</a:t>
            </a:r>
            <a:r>
              <a:rPr lang="fr-FR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fr-FR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(Pl. </a:t>
            </a:r>
            <a:r>
              <a:rPr lang="fr-FR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Epid</a:t>
            </a:r>
            <a:r>
              <a:rPr lang="fr-FR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409)</a:t>
            </a:r>
          </a:p>
          <a:p>
            <a:pPr indent="449580">
              <a:lnSpc>
                <a:spcPct val="114000"/>
              </a:lnSpc>
              <a:spcAft>
                <a:spcPts val="300"/>
              </a:spcAft>
            </a:pP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4000"/>
              </a:lnSpc>
              <a:spcAft>
                <a:spcPts val="300"/>
              </a:spcAft>
            </a:pPr>
            <a:r>
              <a:rPr lang="fr-FR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Greek</a:t>
            </a:r>
            <a:endParaRPr lang="de-DE" sz="2000" b="1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4000"/>
              </a:lnSpc>
              <a:spcAft>
                <a:spcPts val="300"/>
              </a:spcAft>
            </a:pPr>
            <a:r>
              <a:rPr lang="fr-FR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(29)</a:t>
            </a:r>
            <a:r>
              <a:rPr lang="fr-FR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fr-FR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Q:		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καὶ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ὅτι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γε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τοὺς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ἀρίστους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α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ὐτῶν</a:t>
            </a:r>
            <a:r>
              <a:rPr lang="fr-FR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4000"/>
              </a:lnSpc>
              <a:spcAft>
                <a:spcPts val="300"/>
              </a:spcAft>
            </a:pPr>
            <a:r>
              <a:rPr lang="fr-FR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</a:rPr>
              <a:t>				‘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</a:rPr>
              <a:t>And is it true that the rulers must be their best?’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PMingLiU" panose="02020500000000000000" pitchFamily="18" charset="-120"/>
            </a:endParaRPr>
          </a:p>
          <a:p>
            <a:pPr indent="449580">
              <a:lnSpc>
                <a:spcPct val="114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</a:rPr>
              <a:t>		Resp:	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</a:rPr>
              <a:t>καὶ </a:t>
            </a:r>
            <a:r>
              <a:rPr lang="de-DE" sz="20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</a:rPr>
              <a:t>τοῦτο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</a:rPr>
              <a:t>.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PMingLiU" panose="02020500000000000000" pitchFamily="18" charset="-120"/>
            </a:endParaRPr>
          </a:p>
          <a:p>
            <a:pPr>
              <a:lnSpc>
                <a:spcPct val="114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</a:rPr>
              <a:t>				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‘That (is true), too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</a:rPr>
              <a:t>.’ (Pl. 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</a:rPr>
              <a:t>Rep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</a:rPr>
              <a:t>. 412c)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PMingLiU" panose="02020500000000000000" pitchFamily="18" charset="-120"/>
            </a:endParaRPr>
          </a:p>
          <a:p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198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28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From echo answer to responsive particle: Sample studies</a:t>
            </a:r>
            <a:b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2000" dirty="0">
                <a:latin typeface="Times New Roman" panose="02020603050405020304" pitchFamily="18" charset="0"/>
              </a:rPr>
              <a:t>B2: PIE 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*</a:t>
            </a:r>
            <a:r>
              <a:rPr lang="id-ID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(d)</a:t>
            </a:r>
            <a:r>
              <a:rPr lang="id-ID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-u-k</a:t>
            </a:r>
            <a:r>
              <a:rPr lang="id-ID" sz="2000" i="1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</a:t>
            </a:r>
            <a:r>
              <a:rPr lang="id-ID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de-DE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*</a:t>
            </a:r>
            <a:r>
              <a:rPr lang="id-ID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‘but that’, ‘exactly that’</a:t>
            </a:r>
            <a:endParaRPr lang="de-DE" sz="20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62270"/>
            <a:ext cx="11355360" cy="4457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Vedic</a:t>
            </a:r>
            <a:endParaRPr lang="de-DE" sz="2000" b="1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(30)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 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Q: 		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etāvannū3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iti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(= </a:t>
            </a:r>
            <a:r>
              <a:rPr lang="en-US" sz="20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etāvad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nū3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iti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indent="449580">
              <a:lnSpc>
                <a:spcPct val="115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‘Is that much all?’ 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Resp.: 	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etāvaddhīti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(=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etāvad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hi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iti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indent="449580"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‘Yes, so much (is all). (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Br̥hadāraṇyaka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Upaniṣad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2.1.20.14)</a:t>
            </a:r>
          </a:p>
          <a:p>
            <a:pPr marL="449580" indent="449580">
              <a:lnSpc>
                <a:spcPct val="115000"/>
              </a:lnSpc>
              <a:spcAft>
                <a:spcPts val="600"/>
              </a:spcAft>
            </a:pP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Old Irish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attests the lexicalization of the pronominal echo-answer fragment as an affirmative response particle.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(31)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Old Irish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tó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‘yes’ &lt; *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tod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Thurneysen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1980:110)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indent="-450215"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(32)	PIE *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to(d) h</a:t>
            </a:r>
            <a:r>
              <a:rPr lang="en-US" sz="2000" i="1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000" i="1" baseline="30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*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to(d)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‘exactly this’, *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‘again(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to the contrary’, *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000" i="1" baseline="30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postposed coordinative particle ‘and’.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2697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29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From echo answer to responsive particle: Sample studies</a:t>
            </a:r>
            <a:b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2000" dirty="0">
                <a:latin typeface="Times New Roman" panose="02020603050405020304" pitchFamily="18" charset="0"/>
              </a:rPr>
              <a:t>B3: neg.-indef. PIE 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*</a:t>
            </a:r>
            <a:r>
              <a:rPr lang="de-DE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</a:t>
            </a:r>
            <a:r>
              <a:rPr lang="id-ID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</a:t>
            </a:r>
            <a:r>
              <a:rPr lang="de-DE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oinos</a:t>
            </a:r>
            <a:r>
              <a:rPr lang="de-DE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…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(E. 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none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Fris. 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nian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&gt; NHG </a:t>
            </a:r>
            <a:r>
              <a:rPr lang="en-US" sz="2000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nein</a:t>
            </a:r>
            <a:endParaRPr lang="de-DE" sz="2000" i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62270"/>
            <a:ext cx="11355360" cy="4111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Let’s proceed now with the 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MoG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negative response particle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nein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which has been confined so far to a purely phonological reconstruction and the particle’s morphological segmentation into the negation *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the indefinite pronoun *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oi̯nos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‘one’, as it is also attested for Lat.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noenum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non. 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Cf. the etymological dictionaries of Modern German. These offer again a purely phonological and morphological account and no attempt at a syntactic reconstruction.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indent="-450215">
              <a:lnSpc>
                <a:spcPct val="115000"/>
              </a:lnSpc>
              <a:spcAft>
                <a:spcPts val="600"/>
              </a:spcAft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(33)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Kluge/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Seebold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(2011:652): “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Eigentlich ‚nicht eines‘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beschränkt auf die verneinende Antwort, vergleichbar etwa mit l.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nōn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al.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noenum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aus 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 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oinom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In den übrigen germanischen Sprachen ist die Verbindung ein pronominales Adjektiv geblieben, so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anord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neinn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ae.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nān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afr.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nān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nēn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‚kein‘. Für ‚nein‘ steht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got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eine Dehnungsform der Verneinungspartikel;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anord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nei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ae.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nā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nō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afr.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nā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nō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vermutlich aus *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aiwin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‚niemals‘.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797200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30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From echo answer to responsive particle: Sample studies</a:t>
            </a:r>
            <a:b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2000" dirty="0">
                <a:latin typeface="Times New Roman" panose="02020603050405020304" pitchFamily="18" charset="0"/>
              </a:rPr>
              <a:t>B3: neg.-indef. PIE 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*</a:t>
            </a:r>
            <a:r>
              <a:rPr lang="de-DE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</a:t>
            </a:r>
            <a:r>
              <a:rPr lang="id-ID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</a:t>
            </a:r>
            <a:r>
              <a:rPr lang="de-DE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oinos</a:t>
            </a:r>
            <a:r>
              <a:rPr lang="de-DE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…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(E. 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none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Fris. 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nian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&gt; NHG </a:t>
            </a:r>
            <a:r>
              <a:rPr lang="en-US" sz="2000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nein</a:t>
            </a:r>
            <a:endParaRPr lang="de-DE" sz="2000" i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62270"/>
            <a:ext cx="11355360" cy="340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0215" indent="-450215">
              <a:lnSpc>
                <a:spcPct val="115000"/>
              </a:lnSpc>
              <a:spcAft>
                <a:spcPts val="600"/>
              </a:spcAft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(34)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Pfeifer (2004:917),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s.v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nein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“Adv. eine verneinende, ablehnende Antwort auf eine Frage ausdrückend, ahd. (9. Jh.), mhd. 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nein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asächs.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mnd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nēn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mnl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neen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nein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nl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neen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setzt sich zusammen aus der Verneinungspartikel ahd. </a:t>
            </a:r>
            <a:r>
              <a:rPr lang="de-DE" sz="20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(8. Jh.), mhd. </a:t>
            </a:r>
            <a:r>
              <a:rPr lang="de-DE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asächs. </a:t>
            </a:r>
            <a:r>
              <a:rPr lang="de-DE" sz="20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20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mnd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de-DE" sz="20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nē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20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got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de-DE" sz="20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</a:t>
            </a:r>
            <a:r>
              <a:rPr lang="de-DE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und der neutr. Form des unbestimmten Artikels.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</a:p>
          <a:p>
            <a:pPr marL="450215" indent="-450215">
              <a:lnSpc>
                <a:spcPct val="115000"/>
              </a:lnSpc>
              <a:spcAft>
                <a:spcPts val="600"/>
              </a:spcAft>
            </a:pP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indent="-450215">
              <a:lnSpc>
                <a:spcPct val="115000"/>
              </a:lnSpc>
              <a:spcAft>
                <a:spcPts val="600"/>
              </a:spcAft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(35)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EWA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6, 868: “Während es sich bei den angeführten Wörtern um eine 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Zusammenrückung aus urgerm. *</a:t>
            </a:r>
            <a:r>
              <a:rPr lang="de-DE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… und dem adverbiellen </a:t>
            </a:r>
            <a:r>
              <a:rPr lang="de-DE" sz="20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Akk.Sg.n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urgerm. *</a:t>
            </a:r>
            <a:r>
              <a:rPr lang="de-DE" sz="20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ai̯nan</a:t>
            </a:r>
            <a:r>
              <a:rPr lang="de-DE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‚ein(s)‘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… handelt, liegt in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andfrk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nēn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‚kein‘;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afries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nan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‚kein‘,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saterfries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nann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m.,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neen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f./n. ‚kein‘ …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nisl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neinn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‚kein, irgendein‘ eine Zusammenrückung mit dem noch voll flektierten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Adj. urgerm. *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ai̯na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‚ein(s)‘ vor.” </a:t>
            </a:r>
          </a:p>
        </p:txBody>
      </p:sp>
    </p:spTree>
    <p:extLst>
      <p:ext uri="{BB962C8B-B14F-4D97-AF65-F5344CB8AC3E}">
        <p14:creationId xmlns:p14="http://schemas.microsoft.com/office/powerpoint/2010/main" val="37712565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31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From echo answer to responsive particle: Sample studies</a:t>
            </a:r>
            <a:b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2000" dirty="0">
                <a:latin typeface="Times New Roman" panose="02020603050405020304" pitchFamily="18" charset="0"/>
              </a:rPr>
              <a:t>B3: neg.-indef. PIE 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*</a:t>
            </a:r>
            <a:r>
              <a:rPr lang="de-DE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</a:t>
            </a:r>
            <a:r>
              <a:rPr lang="id-ID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</a:t>
            </a:r>
            <a:r>
              <a:rPr lang="de-DE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oinos</a:t>
            </a:r>
            <a:r>
              <a:rPr lang="de-DE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…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(E. 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none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Fris. 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nian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&gt; NHG </a:t>
            </a:r>
            <a:r>
              <a:rPr lang="en-US" sz="2000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nein</a:t>
            </a:r>
            <a:endParaRPr lang="de-DE" sz="2000" i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62270"/>
            <a:ext cx="11355360" cy="5203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Neither of the etymological accounts provides an explanation of how a negative indefinite pronoun gave rise to the NHG negative responsive particle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nein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syntactic account of NHG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nein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as a responsive fragment involving topic drop provides a straightforward explanation. 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emerges that in OHG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nein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occurs not primarily as a responsive particle but as a responsive sentence fragment.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Many OHG occurrences of responsive </a:t>
            </a:r>
            <a:r>
              <a:rPr lang="en-US" sz="20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nein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permit the analysis as an echo-answer fragment fragmented by topic drop.</a:t>
            </a:r>
          </a:p>
          <a:p>
            <a:pPr marL="285750" indent="-2857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tx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Pre-OHG *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nein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‘none’ is superseded by OHG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nihein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nehein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(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ni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dehein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‘none’, MHG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nehein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nihein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enkein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EMG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deckeín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NHG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kein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‘none’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de-DE" sz="24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de-DE" sz="2000" b="1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indent="-450215">
              <a:lnSpc>
                <a:spcPct val="115000"/>
              </a:lnSpc>
              <a:spcAft>
                <a:spcPts val="600"/>
              </a:spcAft>
            </a:pP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3498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32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From echo answer to responsive particle: Sample studies</a:t>
            </a:r>
            <a:b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2000" dirty="0">
                <a:latin typeface="Times New Roman" panose="02020603050405020304" pitchFamily="18" charset="0"/>
              </a:rPr>
              <a:t>B3: neg.-indef. PIE 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*</a:t>
            </a:r>
            <a:r>
              <a:rPr lang="de-DE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</a:t>
            </a:r>
            <a:r>
              <a:rPr lang="id-ID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</a:t>
            </a:r>
            <a:r>
              <a:rPr lang="de-DE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oinos</a:t>
            </a:r>
            <a:r>
              <a:rPr lang="de-DE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…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(E. 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none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Fris. 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nian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&gt; NHG </a:t>
            </a:r>
            <a:r>
              <a:rPr lang="en-US" sz="2000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nein</a:t>
            </a:r>
            <a:endParaRPr lang="de-DE" sz="2000" i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62270"/>
            <a:ext cx="11355360" cy="5788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there is an important detail that has gone unnoticed:</a:t>
            </a:r>
          </a:p>
          <a:p>
            <a:pPr marL="450215" indent="-450215">
              <a:lnSpc>
                <a:spcPct val="115000"/>
              </a:lnSpc>
              <a:spcAft>
                <a:spcPts val="600"/>
              </a:spcAft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(36)	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Old High German </a:t>
            </a:r>
            <a:r>
              <a:rPr lang="de-DE" sz="20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indeterminacy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ein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de-DE" sz="20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uninflected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OHG </a:t>
            </a:r>
            <a:r>
              <a:rPr lang="de-DE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ein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see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Braune/Eggers 1975:230f.: “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ahd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bleibt in attributivem Gebrauch im Nominativ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Sg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aller drei Genera und im Akkusativ Neutrum unflektiert, kann also auch mit dem Maskulinum und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Feminum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kongruieren.” Cf. Behaghel 1923: 408–11.</a:t>
            </a:r>
          </a:p>
          <a:p>
            <a:pPr indent="449580">
              <a:lnSpc>
                <a:spcPct val="115000"/>
              </a:lnSpc>
              <a:spcAft>
                <a:spcPts val="600"/>
              </a:spcAft>
            </a:pP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Uninflected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ein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preserved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 NHG 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ein-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ander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über-ein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449580">
              <a:lnSpc>
                <a:spcPct val="115000"/>
              </a:lnSpc>
              <a:spcAft>
                <a:spcPts val="600"/>
              </a:spcAft>
            </a:pP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  <a:spcAft>
                <a:spcPts val="600"/>
              </a:spcAft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Q: Ist es 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–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*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N⸗ein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&lt; *nicht ein  [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topic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drop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</a:t>
            </a:r>
            <a:r>
              <a:rPr lang="de-DE" sz="2000" strike="sngStrike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].</a:t>
            </a:r>
          </a:p>
          <a:p>
            <a:pPr indent="449580">
              <a:lnSpc>
                <a:spcPct val="115000"/>
              </a:lnSpc>
              <a:spcAft>
                <a:spcPts val="600"/>
              </a:spcAft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Q: Ist es 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eine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Frau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‑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*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N⸗ein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&lt; *nicht eine [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topic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drop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</a:t>
            </a:r>
            <a:r>
              <a:rPr lang="de-DE" sz="2000" strike="sngStrike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Frau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].</a:t>
            </a:r>
          </a:p>
          <a:p>
            <a:pPr indent="449580">
              <a:lnSpc>
                <a:spcPct val="115000"/>
              </a:lnSpc>
              <a:spcAft>
                <a:spcPts val="600"/>
              </a:spcAft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Q: Ist es 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Kind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‑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*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N⸗ein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&lt; *nicht ein   [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topic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drop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</a:t>
            </a:r>
            <a:r>
              <a:rPr lang="de-DE" sz="2000" strike="sngStrike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Kind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].</a:t>
            </a:r>
          </a:p>
          <a:p>
            <a:pPr indent="449580">
              <a:lnSpc>
                <a:spcPct val="115000"/>
              </a:lnSpc>
              <a:spcAft>
                <a:spcPts val="600"/>
              </a:spcAft>
            </a:pPr>
            <a:endParaRPr lang="de-DE" sz="2000" dirty="0">
              <a:solidFill>
                <a:schemeClr val="tx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  <a:spcAft>
                <a:spcPts val="600"/>
              </a:spcAft>
            </a:pP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indent="-450215">
              <a:lnSpc>
                <a:spcPct val="115000"/>
              </a:lnSpc>
              <a:spcAft>
                <a:spcPts val="600"/>
              </a:spcAft>
            </a:pP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3779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33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From echo answer to responsive particle: Sample studies</a:t>
            </a:r>
            <a:b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2000" dirty="0">
                <a:latin typeface="Times New Roman" panose="02020603050405020304" pitchFamily="18" charset="0"/>
              </a:rPr>
              <a:t>B3: neg.-indef. PIE 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*</a:t>
            </a:r>
            <a:r>
              <a:rPr lang="de-DE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</a:t>
            </a:r>
            <a:r>
              <a:rPr lang="id-ID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</a:t>
            </a:r>
            <a:r>
              <a:rPr lang="de-DE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oinos</a:t>
            </a:r>
            <a:r>
              <a:rPr lang="de-DE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…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(E. 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none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Fris. 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nian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&gt; NHG </a:t>
            </a:r>
            <a:r>
              <a:rPr lang="en-US" sz="2000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nein</a:t>
            </a:r>
            <a:endParaRPr lang="de-DE" sz="2000" i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62270"/>
            <a:ext cx="11355360" cy="4188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Crucially the preceding indeterminacy of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ein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in OHG allows to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ein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in 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n-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ein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to correspond to a preceding nominal head of any gender, enabling 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⸗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ein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 function as a topic-drop answer to any narrow scope polar question. This suggests that NHG responsive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nein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arose as a negative echo-answer fragment.</a:t>
            </a: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mechanism operated as follows: the negative indefinite pronoun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nein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occurred as a negated anaphoric pronoun </a:t>
            </a: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taking gender concord with antecedents of all three genders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under interrogative scope. The resulting echo answer was reduced by topic drop to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nein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which then underwent reanalysis as the negative interaction particle NHG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nein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same can be simulated for Modern English: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B3: NP echo with narrow interrogative scope, 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indefinite </a:t>
            </a:r>
            <a:r>
              <a:rPr lang="de-DE" sz="20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pronoun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		Has someone ever thought of this? / 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Hat jemals 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einer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daran gedacht?</a:t>
            </a: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Resp:	No, none. / 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Nein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k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⸗</a:t>
            </a:r>
            <a:r>
              <a:rPr lang="en-US" sz="20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einer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8777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34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From echo answer to responsive particle: Sample studies</a:t>
            </a:r>
            <a:b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2000" dirty="0">
                <a:latin typeface="Times New Roman" panose="02020603050405020304" pitchFamily="18" charset="0"/>
              </a:rPr>
              <a:t>B3: neg.-indef. PIE 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*</a:t>
            </a:r>
            <a:r>
              <a:rPr lang="de-DE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</a:t>
            </a:r>
            <a:r>
              <a:rPr lang="id-ID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</a:t>
            </a:r>
            <a:r>
              <a:rPr lang="de-DE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oinos</a:t>
            </a:r>
            <a:r>
              <a:rPr lang="de-DE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…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(E. 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none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Fris. 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nian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&gt; NHG </a:t>
            </a:r>
            <a:r>
              <a:rPr lang="en-US" sz="2000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nein</a:t>
            </a:r>
            <a:endParaRPr lang="de-DE" sz="2000" i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62270"/>
            <a:ext cx="11355360" cy="4702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It is noteworthy that in OHG, MHG and even in Early Modern German, the negative response particle </a:t>
            </a:r>
            <a:r>
              <a:rPr lang="en-US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nein</a:t>
            </a:r>
            <a:r>
              <a:rPr lang="en-US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may maintain its original syntactic ambiguity as a responsive sentence fragment and negative responsive particle.</a:t>
            </a:r>
            <a:endParaRPr lang="de-DE" sz="2000" dirty="0">
              <a:solidFill>
                <a:schemeClr val="tx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de-DE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Old High German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(37) Q:		</a:t>
            </a:r>
            <a:r>
              <a:rPr lang="en-US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bist</a:t>
            </a:r>
            <a:r>
              <a:rPr lang="en-US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thû</a:t>
            </a:r>
            <a:r>
              <a:rPr lang="en-US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uuîʒago</a:t>
            </a:r>
            <a:r>
              <a:rPr lang="en-US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de-DE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	</a:t>
            </a:r>
            <a:r>
              <a:rPr lang="de-DE" sz="18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de-DE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⸗</a:t>
            </a:r>
            <a:r>
              <a:rPr lang="de-DE" sz="18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ein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(non)</a:t>
            </a:r>
            <a:b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de-DE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Nicht einer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(bin ich). 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Nein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‘(I am) none.’ (Tatian 13, 20)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(38)	Q:		</a:t>
            </a:r>
            <a:r>
              <a:rPr lang="en-US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uuil</a:t>
            </a:r>
            <a:r>
              <a:rPr lang="en-US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thû</a:t>
            </a:r>
            <a:r>
              <a:rPr lang="en-US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thaʒ</a:t>
            </a:r>
            <a:r>
              <a:rPr lang="en-US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uuir</a:t>
            </a:r>
            <a:r>
              <a:rPr lang="en-US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... </a:t>
            </a:r>
            <a:r>
              <a:rPr lang="en-US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arlesêmês</a:t>
            </a:r>
            <a:r>
              <a:rPr lang="en-US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iʒ</a:t>
            </a:r>
            <a:r>
              <a:rPr lang="en-US" sz="18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[das </a:t>
            </a:r>
            <a:r>
              <a:rPr lang="en-US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Unkraut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ûʒ</a:t>
            </a:r>
            <a:r>
              <a:rPr lang="en-US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indent="449580">
              <a:lnSpc>
                <a:spcPct val="115000"/>
              </a:lnSpc>
              <a:spcAft>
                <a:spcPts val="300"/>
              </a:spcAft>
            </a:pP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willst du, dass wir </a:t>
            </a:r>
            <a:r>
              <a:rPr lang="de-DE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 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herauslesen?</a:t>
            </a:r>
          </a:p>
          <a:p>
            <a:pPr indent="448945">
              <a:lnSpc>
                <a:spcPct val="115000"/>
              </a:lnSpc>
              <a:spcAft>
                <a:spcPts val="300"/>
              </a:spcAft>
            </a:pPr>
            <a:r>
              <a:rPr lang="fr-FR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</a:t>
            </a:r>
            <a:r>
              <a:rPr lang="fr-FR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	</a:t>
            </a:r>
            <a:r>
              <a:rPr lang="fr-FR" sz="18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⸗</a:t>
            </a:r>
            <a:r>
              <a:rPr lang="fr-FR" sz="18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ein</a:t>
            </a:r>
            <a:r>
              <a:rPr lang="fr-FR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(et ait: non).</a:t>
            </a:r>
            <a:endParaRPr lang="de-DE" sz="18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fr-FR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de-DE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Nicht eines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[will ich auflesen]) (</a:t>
            </a:r>
            <a:r>
              <a:rPr lang="de-DE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Tatian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72, 5)</a:t>
            </a: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(39) 	Q:		</a:t>
            </a:r>
            <a:r>
              <a:rPr lang="de-DE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Neuueist</a:t>
            </a:r>
            <a:r>
              <a:rPr lang="de-DE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tu </a:t>
            </a:r>
            <a:r>
              <a:rPr lang="de-DE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danne</a:t>
            </a:r>
            <a:r>
              <a:rPr lang="de-DE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dih</a:t>
            </a:r>
            <a:r>
              <a:rPr lang="de-DE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ieht</a:t>
            </a:r>
            <a:r>
              <a:rPr lang="de-DE" sz="18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anderes</a:t>
            </a:r>
            <a:r>
              <a:rPr lang="de-DE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sin?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de-DE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nihilne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aliud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esse </a:t>
            </a:r>
            <a:r>
              <a:rPr lang="de-DE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meministi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?)</a:t>
            </a:r>
          </a:p>
          <a:p>
            <a:pPr indent="449580">
              <a:lnSpc>
                <a:spcPct val="115000"/>
              </a:lnSpc>
              <a:spcAft>
                <a:spcPts val="300"/>
              </a:spcAft>
            </a:pPr>
            <a:r>
              <a:rPr lang="de-DE" sz="18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	</a:t>
            </a:r>
            <a:r>
              <a:rPr lang="de-DE" sz="18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de-DE" sz="1800" b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⸗</a:t>
            </a:r>
            <a:r>
              <a:rPr lang="de-DE" sz="18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ein</a:t>
            </a:r>
            <a:r>
              <a:rPr lang="de-DE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ich. 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(nihil.)  </a:t>
            </a:r>
            <a:r>
              <a:rPr lang="de-DE" sz="18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(Nb 47,28 [54,4])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6194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35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From echo answer to responsive particle: Sample studies</a:t>
            </a:r>
            <a:b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2000" dirty="0">
                <a:latin typeface="Times New Roman" panose="02020603050405020304" pitchFamily="18" charset="0"/>
              </a:rPr>
              <a:t>B3: neg.-indef. PIE 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*</a:t>
            </a:r>
            <a:r>
              <a:rPr lang="de-DE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</a:t>
            </a:r>
            <a:r>
              <a:rPr lang="id-ID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</a:t>
            </a:r>
            <a:r>
              <a:rPr lang="de-DE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oinos</a:t>
            </a:r>
            <a:r>
              <a:rPr lang="de-DE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…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(E. 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none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Fris. 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nian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&gt; NHG </a:t>
            </a:r>
            <a:r>
              <a:rPr lang="en-US" sz="2000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nein</a:t>
            </a:r>
            <a:endParaRPr lang="de-DE" sz="2000" i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62270"/>
            <a:ext cx="11355360" cy="3357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endParaRPr lang="de-DE" sz="2000" b="1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Middle High German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(40)	Q:		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Mag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úch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das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himmelrich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iht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gestroesten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indent="449580">
              <a:lnSpc>
                <a:spcPct val="115000"/>
              </a:lnSpc>
              <a:spcAft>
                <a:spcPts val="600"/>
              </a:spcAft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Kann euch das Himmelreich 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etwas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trösten?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	</a:t>
            </a:r>
            <a:r>
              <a:rPr lang="de-DE" sz="20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⸗</a:t>
            </a:r>
            <a:r>
              <a:rPr lang="de-DE" sz="20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ein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es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were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 im selber tot, entete der lebende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got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449580">
              <a:lnSpc>
                <a:spcPct val="115000"/>
              </a:lnSpc>
              <a:spcAft>
                <a:spcPts val="600"/>
              </a:spcAft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Nein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(nichts), es wäre in sich selbst tot, wirkte nicht der lebendige Gott (in ihm). </a:t>
            </a:r>
            <a:b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								(Mechthild von Magdeburg 146)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2097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36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From echo answer to responsive particle: Sample studies</a:t>
            </a:r>
            <a:b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2000" dirty="0">
                <a:latin typeface="Times New Roman" panose="02020603050405020304" pitchFamily="18" charset="0"/>
              </a:rPr>
              <a:t>B3: neg.-indef. PIE 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*</a:t>
            </a:r>
            <a:r>
              <a:rPr lang="de-DE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</a:t>
            </a:r>
            <a:r>
              <a:rPr lang="id-ID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</a:t>
            </a:r>
            <a:r>
              <a:rPr lang="de-DE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oinos</a:t>
            </a:r>
            <a:r>
              <a:rPr lang="de-DE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…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(E. 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none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NFris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nian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&gt; NHG </a:t>
            </a:r>
            <a:r>
              <a:rPr lang="en-US" sz="2000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nein</a:t>
            </a:r>
            <a:endParaRPr lang="de-DE" sz="2000" i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62270"/>
            <a:ext cx="11355360" cy="2880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endParaRPr lang="de-DE" sz="2000" b="1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Early Modern German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(41)	Q:		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 meinst aber, es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werd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sîn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ain</a:t>
            </a:r>
            <a:r>
              <a:rPr lang="de-DE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sichers</a:t>
            </a:r>
            <a:r>
              <a:rPr lang="de-DE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dinge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449580" indent="-449580">
              <a:lnSpc>
                <a:spcPct val="115000"/>
              </a:lnSpc>
              <a:spcAft>
                <a:spcPts val="600"/>
              </a:spcAft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‘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 meinst aber, es werde ein sicheres Ding sein?‘</a:t>
            </a:r>
          </a:p>
          <a:p>
            <a:pPr marL="450215" indent="-635">
              <a:lnSpc>
                <a:spcPct val="115000"/>
              </a:lnSpc>
              <a:spcAft>
                <a:spcPts val="600"/>
              </a:spcAft>
            </a:pP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	</a:t>
            </a:r>
            <a:r>
              <a:rPr lang="de-DE" sz="20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⸗</a:t>
            </a:r>
            <a:r>
              <a:rPr lang="de-DE" sz="2000" b="1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ain</a:t>
            </a:r>
            <a:r>
              <a:rPr lang="de-DE" sz="2000" b="1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es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		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‘</a:t>
            </a:r>
            <a:r>
              <a:rPr lang="de-DE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Nicht eines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[wird] es [sein].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’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N. v. Wyle (1478) 18a)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0849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37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 </a:t>
            </a:r>
            <a:r>
              <a:rPr lang="de-D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Summary</a:t>
            </a:r>
            <a:endParaRPr lang="de-DE" sz="2000" i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03848" y="1362270"/>
            <a:ext cx="11355360" cy="4632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2000" b="1" cap="small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Responsive Sentence Fragments</a:t>
            </a:r>
          </a:p>
          <a:p>
            <a:pPr>
              <a:lnSpc>
                <a:spcPct val="115000"/>
              </a:lnSpc>
            </a:pPr>
            <a:endParaRPr lang="en-US" sz="2000" b="1" cap="small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US" sz="2000" b="1" cap="small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CONSENT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PIE *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tod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				&gt; 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OIr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tó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Thurneysen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1980:110, Pokorny 1959:1086)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US" sz="2000" b="1" cap="small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COUNTERASSERTION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PIE *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to(d) h</a:t>
            </a:r>
            <a:r>
              <a:rPr lang="en-US" sz="2000" i="1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000" i="1" baseline="30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			&gt; Goth.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þauh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MoG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responsive particle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doch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E. discourse 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ptcl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though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											(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EWA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2.710-712, Dunkel 2014b: 776)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US" sz="2000" b="1" cap="small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DENIAL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PIE *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n’eĝoh</a:t>
            </a:r>
            <a:r>
              <a:rPr lang="de-DE" sz="2000" i="1" baseline="-25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					</a:t>
            </a:r>
            <a:r>
              <a:rPr lang="de-DE" dirty="0">
                <a:solidFill>
                  <a:schemeClr val="tx2"/>
                </a:solidFill>
              </a:rPr>
              <a:t>&gt;</a:t>
            </a:r>
            <a:r>
              <a:rPr lang="de-DE" dirty="0"/>
              <a:t>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Gk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οὐκ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ἔγωγε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Ved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nāham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OFr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MHG 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nein ich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Lat. 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negō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											→ </a:t>
            </a:r>
            <a:r>
              <a:rPr lang="en-US" sz="2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delocutive</a:t>
            </a:r>
            <a:r>
              <a:rPr lang="en-US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negāre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Swed. </a:t>
            </a:r>
            <a:r>
              <a:rPr lang="en-US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neka</a:t>
            </a:r>
            <a:r>
              <a:rPr lang="en-US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PIE *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 =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oi̯nos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/d/m 			&gt; 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OHG, NHG 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nein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PIE *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 =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de-DE" sz="2000" i="1" baseline="3000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(e) =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oi̯nos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/d/m	&gt; 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OHG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nihein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nehein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(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ni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dehein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	MHG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nehein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nihein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enkein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b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														EMG </a:t>
            </a:r>
            <a:r>
              <a:rPr lang="de-DE" sz="2000" i="1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deckeín</a:t>
            </a: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NHG </a:t>
            </a:r>
            <a:r>
              <a:rPr lang="de-DE" sz="20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kein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4587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38</a:t>
            </a:fld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1CAC42-6182-A060-22AB-35CE8606F117}"/>
              </a:ext>
            </a:extLst>
          </p:cNvPr>
          <p:cNvSpPr txBox="1"/>
          <p:nvPr/>
        </p:nvSpPr>
        <p:spPr>
          <a:xfrm>
            <a:off x="513179" y="1362270"/>
            <a:ext cx="11355360" cy="2990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340" indent="-180340">
              <a:lnSpc>
                <a:spcPct val="115000"/>
              </a:lnSpc>
              <a:spcAft>
                <a:spcPts val="600"/>
              </a:spcAft>
              <a:tabLst>
                <a:tab pos="450215" algn="l"/>
                <a:tab pos="630555" algn="l"/>
              </a:tabLst>
            </a:pPr>
            <a:endParaRPr lang="de-DE" sz="2000" b="1" dirty="0">
              <a:solidFill>
                <a:schemeClr val="tx2"/>
              </a:solidFill>
              <a:latin typeface="Times New Roman" panose="02020603050405020304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180340" indent="-180340">
              <a:lnSpc>
                <a:spcPct val="115000"/>
              </a:lnSpc>
              <a:spcAft>
                <a:spcPts val="600"/>
              </a:spcAft>
              <a:tabLst>
                <a:tab pos="450215" algn="l"/>
                <a:tab pos="630555" algn="l"/>
              </a:tabLst>
            </a:pPr>
            <a:r>
              <a:rPr lang="de-DE" sz="2400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Thank</a:t>
            </a:r>
            <a:r>
              <a:rPr lang="de-DE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de-DE" sz="2400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you</a:t>
            </a:r>
            <a:r>
              <a:rPr lang="de-DE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de-DE" sz="2400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for</a:t>
            </a:r>
            <a:r>
              <a:rPr lang="de-DE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de-DE" sz="2400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your</a:t>
            </a:r>
            <a:r>
              <a:rPr lang="de-DE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de-DE" sz="2400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attention</a:t>
            </a:r>
            <a:r>
              <a:rPr lang="de-DE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!</a:t>
            </a:r>
          </a:p>
          <a:p>
            <a:pPr marL="180340" indent="-180340">
              <a:lnSpc>
                <a:spcPct val="115000"/>
              </a:lnSpc>
              <a:spcAft>
                <a:spcPts val="600"/>
              </a:spcAft>
              <a:tabLst>
                <a:tab pos="450215" algn="l"/>
                <a:tab pos="630555" algn="l"/>
              </a:tabLst>
            </a:pPr>
            <a:r>
              <a:rPr lang="de-DE" sz="24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Handout </a:t>
            </a:r>
            <a:r>
              <a:rPr lang="de-DE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available</a:t>
            </a:r>
            <a:r>
              <a:rPr lang="de-DE" sz="24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at </a:t>
            </a:r>
          </a:p>
          <a:p>
            <a:pPr marL="180340" indent="-180340">
              <a:lnSpc>
                <a:spcPct val="115000"/>
              </a:lnSpc>
              <a:spcAft>
                <a:spcPts val="600"/>
              </a:spcAft>
              <a:tabLst>
                <a:tab pos="450215" algn="l"/>
                <a:tab pos="630555" algn="l"/>
              </a:tabLst>
            </a:pPr>
            <a:r>
              <a:rPr lang="de-DE" sz="2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https://www.indogermanistik.uni-muenchen.de/personen/professoren/hackstein/publikationen/index.html</a:t>
            </a: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15000"/>
              </a:lnSpc>
            </a:pP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de-DE" sz="20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QR-Code:</a:t>
            </a:r>
            <a:endParaRPr lang="de-DE" sz="2000" b="1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15000"/>
              </a:lnSpc>
            </a:pPr>
            <a:endParaRPr lang="de-DE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C41247F-64EE-9F76-23F6-66575F5FA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3701" y="3471819"/>
            <a:ext cx="2219783" cy="2219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7288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F98E7FC-1EB9-4441-A011-A0827B9AB0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br>
              <a:rPr lang="de-DE" dirty="0"/>
            </a:br>
            <a:r>
              <a:rPr lang="de-DE" dirty="0"/>
              <a:t>olav.hackstein@lmu.de </a:t>
            </a:r>
            <a:br>
              <a:rPr lang="de-DE" dirty="0"/>
            </a:br>
            <a:endParaRPr lang="de-DE" dirty="0"/>
          </a:p>
        </p:txBody>
      </p:sp>
      <p:sp>
        <p:nvSpPr>
          <p:cNvPr id="3" name="Textplatzhalter 1">
            <a:extLst>
              <a:ext uri="{FF2B5EF4-FFF2-40B4-BE49-F238E27FC236}">
                <a16:creationId xmlns:a16="http://schemas.microsoft.com/office/drawing/2014/main" id="{A13BF552-E930-9FBD-10D7-A252137D3092}"/>
              </a:ext>
            </a:extLst>
          </p:cNvPr>
          <p:cNvSpPr txBox="1">
            <a:spLocks/>
          </p:cNvSpPr>
          <p:nvPr/>
        </p:nvSpPr>
        <p:spPr>
          <a:xfrm>
            <a:off x="589469" y="2761147"/>
            <a:ext cx="5649600" cy="12763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 defTabSz="815557" rtl="0" eaLnBrk="1" fontAlgn="b" latinLnBrk="0" hangingPunct="1">
              <a:lnSpc>
                <a:spcPts val="1800"/>
              </a:lnSpc>
              <a:spcBef>
                <a:spcPts val="0"/>
              </a:spcBef>
              <a:buFontTx/>
              <a:buNone/>
              <a:defRPr sz="1600" b="1" i="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11668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0" b="1" i="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1944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0" b="1" i="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427225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0" b="1" i="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35003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0" b="1" i="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400" dirty="0" err="1"/>
              <a:t>Thank</a:t>
            </a:r>
            <a:r>
              <a:rPr lang="de-DE" sz="2400" dirty="0"/>
              <a:t> </a:t>
            </a:r>
            <a:r>
              <a:rPr lang="de-DE" sz="2400" dirty="0" err="1"/>
              <a:t>for</a:t>
            </a:r>
            <a:r>
              <a:rPr lang="de-DE" sz="2400" dirty="0"/>
              <a:t> </a:t>
            </a:r>
            <a:r>
              <a:rPr lang="de-DE" sz="2400" dirty="0" err="1"/>
              <a:t>your</a:t>
            </a:r>
            <a:r>
              <a:rPr lang="de-DE" sz="2400" dirty="0"/>
              <a:t> </a:t>
            </a:r>
            <a:r>
              <a:rPr lang="de-DE" sz="2400" dirty="0" err="1"/>
              <a:t>attention</a:t>
            </a:r>
            <a:r>
              <a:rPr lang="de-DE" sz="2400" dirty="0"/>
              <a:t>!</a:t>
            </a:r>
            <a:br>
              <a:rPr lang="de-DE" dirty="0"/>
            </a:br>
            <a:br>
              <a:rPr lang="de-DE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98885345"/>
      </p:ext>
    </p:extLst>
  </p:cSld>
  <p:clrMapOvr>
    <a:masterClrMapping/>
  </p:clrMapOvr>
</p:sld>
</file>

<file path=ppt/theme/theme1.xml><?xml version="1.0" encoding="utf-8"?>
<a:theme xmlns:a="http://schemas.openxmlformats.org/drawingml/2006/main" name="Präsentationstitel">
  <a:themeElements>
    <a:clrScheme name="LMU_PPT">
      <a:dk1>
        <a:srgbClr val="00883A"/>
      </a:dk1>
      <a:lt1>
        <a:sysClr val="window" lastClr="FFFFFF"/>
      </a:lt1>
      <a:dk2>
        <a:srgbClr val="232323"/>
      </a:dk2>
      <a:lt2>
        <a:srgbClr val="626468"/>
      </a:lt2>
      <a:accent1>
        <a:srgbClr val="C0C1C3"/>
      </a:accent1>
      <a:accent2>
        <a:srgbClr val="E6E6E7"/>
      </a:accent2>
      <a:accent3>
        <a:srgbClr val="F5F5F5"/>
      </a:accent3>
      <a:accent4>
        <a:srgbClr val="0F1987"/>
      </a:accent4>
      <a:accent5>
        <a:srgbClr val="009FE3"/>
      </a:accent5>
      <a:accent6>
        <a:srgbClr val="8C4091"/>
      </a:accent6>
      <a:hlink>
        <a:srgbClr val="D71919"/>
      </a:hlink>
      <a:folHlink>
        <a:srgbClr val="F187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MU_PPTVorlage_Breitbild_20211112_RS.potx" id="{D6D876F6-7A2F-4F20-AE48-8192935880E8}" vid="{1F2F8164-F605-453F-82CF-F1E31EF04766}"/>
    </a:ext>
  </a:extLst>
</a:theme>
</file>

<file path=ppt/theme/theme2.xml><?xml version="1.0" encoding="utf-8"?>
<a:theme xmlns:a="http://schemas.openxmlformats.org/drawingml/2006/main" name="Präsentationstitel Variante">
  <a:themeElements>
    <a:clrScheme name="LMU_PPT">
      <a:dk1>
        <a:srgbClr val="00883A"/>
      </a:dk1>
      <a:lt1>
        <a:sysClr val="window" lastClr="FFFFFF"/>
      </a:lt1>
      <a:dk2>
        <a:srgbClr val="232323"/>
      </a:dk2>
      <a:lt2>
        <a:srgbClr val="626468"/>
      </a:lt2>
      <a:accent1>
        <a:srgbClr val="C0C1C3"/>
      </a:accent1>
      <a:accent2>
        <a:srgbClr val="E6E6E7"/>
      </a:accent2>
      <a:accent3>
        <a:srgbClr val="F5F5F5"/>
      </a:accent3>
      <a:accent4>
        <a:srgbClr val="0F1987"/>
      </a:accent4>
      <a:accent5>
        <a:srgbClr val="009FE3"/>
      </a:accent5>
      <a:accent6>
        <a:srgbClr val="8C4091"/>
      </a:accent6>
      <a:hlink>
        <a:srgbClr val="D71919"/>
      </a:hlink>
      <a:folHlink>
        <a:srgbClr val="F187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MU_PPTVorlage_Breitbild_20211112_RS.potx" id="{D6D876F6-7A2F-4F20-AE48-8192935880E8}" vid="{491BE6A8-444C-4386-9672-430A71871E1B}"/>
    </a:ext>
  </a:extLst>
</a:theme>
</file>

<file path=ppt/theme/theme3.xml><?xml version="1.0" encoding="utf-8"?>
<a:theme xmlns:a="http://schemas.openxmlformats.org/drawingml/2006/main" name="Kapiteltrenner">
  <a:themeElements>
    <a:clrScheme name="LMU">
      <a:dk1>
        <a:srgbClr val="008740"/>
      </a:dk1>
      <a:lt1>
        <a:sysClr val="window" lastClr="FFFFFF"/>
      </a:lt1>
      <a:dk2>
        <a:srgbClr val="000000"/>
      </a:dk2>
      <a:lt2>
        <a:srgbClr val="4A4A4A"/>
      </a:lt2>
      <a:accent1>
        <a:srgbClr val="9D9D9D"/>
      </a:accent1>
      <a:accent2>
        <a:srgbClr val="D0D0D0"/>
      </a:accent2>
      <a:accent3>
        <a:srgbClr val="F4F4F4"/>
      </a:accent3>
      <a:accent4>
        <a:srgbClr val="023E84"/>
      </a:accent4>
      <a:accent5>
        <a:srgbClr val="009FE3"/>
      </a:accent5>
      <a:accent6>
        <a:srgbClr val="8C40A5"/>
      </a:accent6>
      <a:hlink>
        <a:srgbClr val="DC0D15"/>
      </a:hlink>
      <a:folHlink>
        <a:srgbClr val="F187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MU_PPTVorlage_Breitbild_20211112_RS.potx" id="{D6D876F6-7A2F-4F20-AE48-8192935880E8}" vid="{0190A8A3-4BE7-45C2-BF55-615DD3868110}"/>
    </a:ext>
  </a:extLst>
</a:theme>
</file>

<file path=ppt/theme/theme4.xml><?xml version="1.0" encoding="utf-8"?>
<a:theme xmlns:a="http://schemas.openxmlformats.org/drawingml/2006/main" name="Inhalt">
  <a:themeElements>
    <a:clrScheme name="LMU_PPT">
      <a:dk1>
        <a:srgbClr val="00883A"/>
      </a:dk1>
      <a:lt1>
        <a:sysClr val="window" lastClr="FFFFFF"/>
      </a:lt1>
      <a:dk2>
        <a:srgbClr val="232323"/>
      </a:dk2>
      <a:lt2>
        <a:srgbClr val="626468"/>
      </a:lt2>
      <a:accent1>
        <a:srgbClr val="C0C1C3"/>
      </a:accent1>
      <a:accent2>
        <a:srgbClr val="E6E6E7"/>
      </a:accent2>
      <a:accent3>
        <a:srgbClr val="F5F5F5"/>
      </a:accent3>
      <a:accent4>
        <a:srgbClr val="0F1987"/>
      </a:accent4>
      <a:accent5>
        <a:srgbClr val="009FE3"/>
      </a:accent5>
      <a:accent6>
        <a:srgbClr val="8C4091"/>
      </a:accent6>
      <a:hlink>
        <a:srgbClr val="D71919"/>
      </a:hlink>
      <a:folHlink>
        <a:srgbClr val="F187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MU_PPTVorlage_Breitbild_20211112_RS.potx" id="{D6D876F6-7A2F-4F20-AE48-8192935880E8}" vid="{BBCE8FE8-DCF5-4FFA-9BA5-95A5BD71CA82}"/>
    </a:ext>
  </a:extLst>
</a:theme>
</file>

<file path=ppt/theme/theme5.xml><?xml version="1.0" encoding="utf-8"?>
<a:theme xmlns:a="http://schemas.openxmlformats.org/drawingml/2006/main" name="Rücktitel">
  <a:themeElements>
    <a:clrScheme name="Benutzerdefiniert 1">
      <a:dk1>
        <a:srgbClr val="008740"/>
      </a:dk1>
      <a:lt1>
        <a:srgbClr val="FFFFFF"/>
      </a:lt1>
      <a:dk2>
        <a:srgbClr val="000000"/>
      </a:dk2>
      <a:lt2>
        <a:srgbClr val="4A4A4A"/>
      </a:lt2>
      <a:accent1>
        <a:srgbClr val="9D9D9D"/>
      </a:accent1>
      <a:accent2>
        <a:srgbClr val="D0D0D0"/>
      </a:accent2>
      <a:accent3>
        <a:srgbClr val="F4F4F4"/>
      </a:accent3>
      <a:accent4>
        <a:srgbClr val="023E84"/>
      </a:accent4>
      <a:accent5>
        <a:srgbClr val="009FE3"/>
      </a:accent5>
      <a:accent6>
        <a:srgbClr val="8C40A5"/>
      </a:accent6>
      <a:hlink>
        <a:srgbClr val="DC0D15"/>
      </a:hlink>
      <a:folHlink>
        <a:srgbClr val="F187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MU_PPTVorlage_Breitbild_20211112_RS.potx" id="{D6D876F6-7A2F-4F20-AE48-8192935880E8}" vid="{4A347A70-8005-4135-8729-C5EF72467C38}"/>
    </a:ext>
  </a:extLst>
</a:theme>
</file>

<file path=ppt/theme/theme6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lmu_pptvorlage_breitbild_21_11</Template>
  <TotalTime>0</TotalTime>
  <Words>5548</Words>
  <Application>Microsoft Office PowerPoint</Application>
  <PresentationFormat>Breitbild</PresentationFormat>
  <Paragraphs>368</Paragraphs>
  <Slides>39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5</vt:i4>
      </vt:variant>
      <vt:variant>
        <vt:lpstr>Folientitel</vt:lpstr>
      </vt:variant>
      <vt:variant>
        <vt:i4>39</vt:i4>
      </vt:variant>
    </vt:vector>
  </HeadingPairs>
  <TitlesOfParts>
    <vt:vector size="50" baseType="lpstr">
      <vt:lpstr>Arial</vt:lpstr>
      <vt:lpstr>Calibri</vt:lpstr>
      <vt:lpstr>LMU CompatilFact</vt:lpstr>
      <vt:lpstr>Symbol</vt:lpstr>
      <vt:lpstr>Times New Roman</vt:lpstr>
      <vt:lpstr>Wingdings</vt:lpstr>
      <vt:lpstr>Präsentationstitel</vt:lpstr>
      <vt:lpstr>Präsentationstitel Variante</vt:lpstr>
      <vt:lpstr>Kapiteltrenner</vt:lpstr>
      <vt:lpstr>Inhalt</vt:lpstr>
      <vt:lpstr>Rücktitel</vt:lpstr>
      <vt:lpstr>Responsive Particles in Indo-European from an etymological perspective  Olav Hackstein, LMU München</vt:lpstr>
      <vt:lpstr>Responsive Particles in Indo-European from an etymological perspective    Olav Hackstein, LMU München The Speakers of Indo-European and their World 150 years of Indo-European studies in Basel XVII. Fachtagung der IG Basel, 9th September 2024</vt:lpstr>
      <vt:lpstr>Acknowledgements</vt:lpstr>
      <vt:lpstr>1 Introduction</vt:lpstr>
      <vt:lpstr>1 Introduction</vt:lpstr>
      <vt:lpstr>1.1 Structure and parameters of answering systems</vt:lpstr>
      <vt:lpstr>1.1 Structure and parameters of answering systems</vt:lpstr>
      <vt:lpstr>1.2 Echo Answer, Topic Drop and Echo of Salient Antecedent</vt:lpstr>
      <vt:lpstr>1.2 Echo Answer, Topic Drop and Echo of Salient Antecedent</vt:lpstr>
      <vt:lpstr>1.3 Degree of lexical echo responsion</vt:lpstr>
      <vt:lpstr>1.3 Degree of lexical echo responsion</vt:lpstr>
      <vt:lpstr>1.3 Degree of lexical echo responsion</vt:lpstr>
      <vt:lpstr>1.3 Degree of lexical echo responsion</vt:lpstr>
      <vt:lpstr>1.3 Degree of lexical echo responsion</vt:lpstr>
      <vt:lpstr>1.3 Degree of lexical echo responsion</vt:lpstr>
      <vt:lpstr>1.3 Degree of lexical echo responsion</vt:lpstr>
      <vt:lpstr>1.3 Degree of lexical echo responsion</vt:lpstr>
      <vt:lpstr>1.3 Degree of lexical echo responsion</vt:lpstr>
      <vt:lpstr>1.3 Degree of lexical echo responsion</vt:lpstr>
      <vt:lpstr>Interim Summary and Roadmap</vt:lpstr>
      <vt:lpstr>Interim Summary and Roadmap</vt:lpstr>
      <vt:lpstr>3 From echo answer to responsive particle: Sample studies B1: PIE *n’eĝoh2 ‘not I’</vt:lpstr>
      <vt:lpstr>3 From echo answer to responsive particle: Sample studies B1: PIE *n’eĝoh2 ‘not I’</vt:lpstr>
      <vt:lpstr>3 From echo answer to responsive particle: Sample studies B1: PIE *n’eĝoh2 ‘not I’</vt:lpstr>
      <vt:lpstr>3 From echo answer to responsive particle: Sample studies B1: PIE *n’eĝoh2 ‘not I’</vt:lpstr>
      <vt:lpstr>3 From echo answer to responsive particle: Sample studies B2: PIE *to(d)-u-kwe, *tod ‘but that’, ‘exactly that’</vt:lpstr>
      <vt:lpstr>3 From echo answer to responsive particle: Sample studies B2: PIE *to(d)-u-kwe, *tod ‘but that’, ‘exactly that’</vt:lpstr>
      <vt:lpstr>3 From echo answer to responsive particle: Sample studies B2: PIE *to(d)-u-kwe, *tod ‘but that’, ‘exactly that’</vt:lpstr>
      <vt:lpstr>3 From echo answer to responsive particle: Sample studies B3: neg.-indef. PIE *ne-oinos … (E. none, Fris. nian) &gt; NHG nein</vt:lpstr>
      <vt:lpstr>3 From echo answer to responsive particle: Sample studies B3: neg.-indef. PIE *ne-oinos … (E. none, Fris. nian) &gt; NHG nein</vt:lpstr>
      <vt:lpstr>3 From echo answer to responsive particle: Sample studies B3: neg.-indef. PIE *ne-oinos … (E. none, Fris. nian) &gt; NHG nein</vt:lpstr>
      <vt:lpstr>3 From echo answer to responsive particle: Sample studies B3: neg.-indef. PIE *ne-oinos … (E. none, Fris. nian) &gt; NHG nein</vt:lpstr>
      <vt:lpstr>3 From echo answer to responsive particle: Sample studies B3: neg.-indef. PIE *ne-oinos … (E. none, Fris. nian) &gt; NHG nein</vt:lpstr>
      <vt:lpstr>3 From echo answer to responsive particle: Sample studies B3: neg.-indef. PIE *ne-oinos … (E. none, Fris. nian) &gt; NHG nein</vt:lpstr>
      <vt:lpstr>3 From echo answer to responsive particle: Sample studies B3: neg.-indef. PIE *ne-oinos … (E. none, Fris. nian) &gt; NHG nein</vt:lpstr>
      <vt:lpstr>3 From echo answer to responsive particle: Sample studies B3: neg.-indef. PIE *ne-oinos … (E. none, NFris. nian) &gt; NHG nein</vt:lpstr>
      <vt:lpstr>4 Summary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Hackstein, Olav</dc:creator>
  <cp:lastModifiedBy>Hackstein, Olav</cp:lastModifiedBy>
  <cp:revision>688</cp:revision>
  <cp:lastPrinted>2020-11-01T16:28:52Z</cp:lastPrinted>
  <dcterms:created xsi:type="dcterms:W3CDTF">2022-06-12T11:06:59Z</dcterms:created>
  <dcterms:modified xsi:type="dcterms:W3CDTF">2024-09-08T12:05:34Z</dcterms:modified>
</cp:coreProperties>
</file>